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charts/style1.xml" ContentType="application/vnd.ms-office.chartstyl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olors1.xml" ContentType="application/vnd.ms-office.chartcolorstyle+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017" r:id="rId1"/>
  </p:sldMasterIdLst>
  <p:notesMasterIdLst>
    <p:notesMasterId r:id="rId19"/>
  </p:notesMasterIdLst>
  <p:sldIdLst>
    <p:sldId id="375" r:id="rId2"/>
    <p:sldId id="390" r:id="rId3"/>
    <p:sldId id="410" r:id="rId4"/>
    <p:sldId id="393" r:id="rId5"/>
    <p:sldId id="397" r:id="rId6"/>
    <p:sldId id="398" r:id="rId7"/>
    <p:sldId id="394" r:id="rId8"/>
    <p:sldId id="399" r:id="rId9"/>
    <p:sldId id="355" r:id="rId10"/>
    <p:sldId id="395" r:id="rId11"/>
    <p:sldId id="385" r:id="rId12"/>
    <p:sldId id="405" r:id="rId13"/>
    <p:sldId id="387" r:id="rId14"/>
    <p:sldId id="402" r:id="rId15"/>
    <p:sldId id="392" r:id="rId16"/>
    <p:sldId id="408" r:id="rId17"/>
    <p:sldId id="409" r:id="rId18"/>
  </p:sldIdLst>
  <p:sldSz cx="9144000" cy="6858000" type="screen4x3"/>
  <p:notesSz cx="6858000" cy="9144000"/>
  <p:defaultTex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sz="1600"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sz="1600"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sz="1600"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sz="1600"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889DB"/>
    <a:srgbClr val="F3F3F3"/>
    <a:srgbClr val="E4E3C7"/>
    <a:srgbClr val="F2F2F2"/>
    <a:srgbClr val="684522"/>
    <a:srgbClr val="000000"/>
    <a:srgbClr val="F0F0F0"/>
    <a:srgbClr val="EAEAEA"/>
    <a:srgbClr val="F3F3F7"/>
    <a:srgbClr val="E5F7E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2" autoAdjust="0"/>
    <p:restoredTop sz="94346" autoAdjust="0"/>
  </p:normalViewPr>
  <p:slideViewPr>
    <p:cSldViewPr>
      <p:cViewPr varScale="1">
        <p:scale>
          <a:sx n="101" d="100"/>
          <a:sy n="101" d="100"/>
        </p:scale>
        <p:origin x="-96" y="-2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User\Desktop\CRSP%20INSP\%23campanie%20Alcool%202022\grafice%20alcoo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GB"/>
  <c:chart>
    <c:autoTitleDeleted val="1"/>
    <c:plotArea>
      <c:layout/>
      <c:barChart>
        <c:barDir val="col"/>
        <c:grouping val="clustered"/>
        <c:ser>
          <c:idx val="0"/>
          <c:order val="0"/>
          <c:spPr>
            <a:solidFill>
              <a:schemeClr val="accent1"/>
            </a:solidFill>
            <a:ln>
              <a:noFill/>
            </a:ln>
            <a:effectLst/>
          </c:spPr>
          <c:dPt>
            <c:idx val="33"/>
            <c:spPr>
              <a:solidFill>
                <a:srgbClr val="FF0000"/>
              </a:solidFill>
              <a:ln>
                <a:noFill/>
              </a:ln>
              <a:effectLst/>
            </c:spPr>
            <c:extLst xmlns:c16r2="http://schemas.microsoft.com/office/drawing/2015/06/chart">
              <c:ext xmlns:c16="http://schemas.microsoft.com/office/drawing/2014/chart" uri="{C3380CC4-5D6E-409C-BE32-E72D297353CC}">
                <c16:uniqueId val="{00000001-FF7A-489A-AC01-CDB7BCCADD3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 tari 2016'!$B$2:$B$44</c:f>
              <c:strCache>
                <c:ptCount val="43"/>
                <c:pt idx="0">
                  <c:v>Azerbaijan</c:v>
                </c:pt>
                <c:pt idx="1">
                  <c:v>Israel</c:v>
                </c:pt>
                <c:pt idx="2">
                  <c:v>Armenia</c:v>
                </c:pt>
                <c:pt idx="3">
                  <c:v>Kyrgyzstan</c:v>
                </c:pt>
                <c:pt idx="4">
                  <c:v>Bosnia and Herzegovina</c:v>
                </c:pt>
                <c:pt idx="5">
                  <c:v>Albania</c:v>
                </c:pt>
                <c:pt idx="6">
                  <c:v>Italy</c:v>
                </c:pt>
                <c:pt idx="7">
                  <c:v>Norway</c:v>
                </c:pt>
                <c:pt idx="8">
                  <c:v>Kazakhstan</c:v>
                </c:pt>
                <c:pt idx="9">
                  <c:v>Montenegro</c:v>
                </c:pt>
                <c:pt idx="10">
                  <c:v>Malta</c:v>
                </c:pt>
                <c:pt idx="11">
                  <c:v>Netherlands</c:v>
                </c:pt>
                <c:pt idx="12">
                  <c:v>Croatia</c:v>
                </c:pt>
                <c:pt idx="13">
                  <c:v>Iceland</c:v>
                </c:pt>
                <c:pt idx="14">
                  <c:v>Sweden</c:v>
                </c:pt>
                <c:pt idx="15">
                  <c:v>Georgia</c:v>
                </c:pt>
                <c:pt idx="16">
                  <c:v>Spain</c:v>
                </c:pt>
                <c:pt idx="17">
                  <c:v>Denmark</c:v>
                </c:pt>
                <c:pt idx="18">
                  <c:v>Greece</c:v>
                </c:pt>
                <c:pt idx="19">
                  <c:v>Finland</c:v>
                </c:pt>
                <c:pt idx="20">
                  <c:v>Cyprus</c:v>
                </c:pt>
                <c:pt idx="21">
                  <c:v>Serbia</c:v>
                </c:pt>
                <c:pt idx="22">
                  <c:v>Belarus</c:v>
                </c:pt>
                <c:pt idx="23">
                  <c:v>Andorra</c:v>
                </c:pt>
                <c:pt idx="24">
                  <c:v>Hungary</c:v>
                </c:pt>
                <c:pt idx="25">
                  <c:v>Slovakia</c:v>
                </c:pt>
                <c:pt idx="26">
                  <c:v>Austria</c:v>
                </c:pt>
                <c:pt idx="27">
                  <c:v>Estonia</c:v>
                </c:pt>
                <c:pt idx="28">
                  <c:v>Poland</c:v>
                </c:pt>
                <c:pt idx="29">
                  <c:v>Russian Federation</c:v>
                </c:pt>
                <c:pt idx="30">
                  <c:v>Belgium</c:v>
                </c:pt>
                <c:pt idx="31">
                  <c:v>Portugal</c:v>
                </c:pt>
                <c:pt idx="32">
                  <c:v>France</c:v>
                </c:pt>
                <c:pt idx="33">
                  <c:v>Romania</c:v>
                </c:pt>
                <c:pt idx="34">
                  <c:v>Slovenia</c:v>
                </c:pt>
                <c:pt idx="35">
                  <c:v>Bulgaria</c:v>
                </c:pt>
                <c:pt idx="36">
                  <c:v>Latvia</c:v>
                </c:pt>
                <c:pt idx="37">
                  <c:v>Ireland</c:v>
                </c:pt>
                <c:pt idx="38">
                  <c:v>Luxembourg</c:v>
                </c:pt>
                <c:pt idx="39">
                  <c:v>Germany</c:v>
                </c:pt>
                <c:pt idx="40">
                  <c:v>Czechia</c:v>
                </c:pt>
                <c:pt idx="41">
                  <c:v>Lithuania</c:v>
                </c:pt>
                <c:pt idx="42">
                  <c:v>Republic of Moldova</c:v>
                </c:pt>
              </c:strCache>
            </c:strRef>
          </c:cat>
          <c:val>
            <c:numRef>
              <c:f>'gr tari 2016'!$C$2:$C$44</c:f>
              <c:numCache>
                <c:formatCode>General</c:formatCode>
                <c:ptCount val="43"/>
                <c:pt idx="0">
                  <c:v>0.8</c:v>
                </c:pt>
                <c:pt idx="1">
                  <c:v>3.8</c:v>
                </c:pt>
                <c:pt idx="2">
                  <c:v>5.5</c:v>
                </c:pt>
                <c:pt idx="3">
                  <c:v>6.2</c:v>
                </c:pt>
                <c:pt idx="4">
                  <c:v>6.4</c:v>
                </c:pt>
                <c:pt idx="5">
                  <c:v>7.5</c:v>
                </c:pt>
                <c:pt idx="6">
                  <c:v>7.5</c:v>
                </c:pt>
                <c:pt idx="7">
                  <c:v>7.5</c:v>
                </c:pt>
                <c:pt idx="8">
                  <c:v>7.7</c:v>
                </c:pt>
                <c:pt idx="9">
                  <c:v>8</c:v>
                </c:pt>
                <c:pt idx="10">
                  <c:v>8.1</c:v>
                </c:pt>
                <c:pt idx="11">
                  <c:v>8.7000000000000011</c:v>
                </c:pt>
                <c:pt idx="12">
                  <c:v>8.9</c:v>
                </c:pt>
                <c:pt idx="13">
                  <c:v>9.1</c:v>
                </c:pt>
                <c:pt idx="14">
                  <c:v>9.2000000000000011</c:v>
                </c:pt>
                <c:pt idx="15">
                  <c:v>9.8000000000000007</c:v>
                </c:pt>
                <c:pt idx="16">
                  <c:v>10</c:v>
                </c:pt>
                <c:pt idx="17">
                  <c:v>10.4</c:v>
                </c:pt>
                <c:pt idx="18">
                  <c:v>10.4</c:v>
                </c:pt>
                <c:pt idx="19">
                  <c:v>10.7</c:v>
                </c:pt>
                <c:pt idx="20">
                  <c:v>10.8</c:v>
                </c:pt>
                <c:pt idx="21">
                  <c:v>11.1</c:v>
                </c:pt>
                <c:pt idx="22">
                  <c:v>11.2</c:v>
                </c:pt>
                <c:pt idx="23">
                  <c:v>11.3</c:v>
                </c:pt>
                <c:pt idx="24">
                  <c:v>11.4</c:v>
                </c:pt>
                <c:pt idx="25">
                  <c:v>11.5</c:v>
                </c:pt>
                <c:pt idx="26">
                  <c:v>11.6</c:v>
                </c:pt>
                <c:pt idx="27">
                  <c:v>11.6</c:v>
                </c:pt>
                <c:pt idx="28">
                  <c:v>11.6</c:v>
                </c:pt>
                <c:pt idx="29">
                  <c:v>11.7</c:v>
                </c:pt>
                <c:pt idx="30">
                  <c:v>12.1</c:v>
                </c:pt>
                <c:pt idx="31">
                  <c:v>12.3</c:v>
                </c:pt>
                <c:pt idx="32">
                  <c:v>12.6</c:v>
                </c:pt>
                <c:pt idx="33">
                  <c:v>12.6</c:v>
                </c:pt>
                <c:pt idx="34">
                  <c:v>12.6</c:v>
                </c:pt>
                <c:pt idx="35">
                  <c:v>12.7</c:v>
                </c:pt>
                <c:pt idx="36">
                  <c:v>12.9</c:v>
                </c:pt>
                <c:pt idx="37">
                  <c:v>13</c:v>
                </c:pt>
                <c:pt idx="38">
                  <c:v>13</c:v>
                </c:pt>
                <c:pt idx="39">
                  <c:v>13.4</c:v>
                </c:pt>
                <c:pt idx="40">
                  <c:v>14.4</c:v>
                </c:pt>
                <c:pt idx="41">
                  <c:v>15</c:v>
                </c:pt>
                <c:pt idx="42">
                  <c:v>15.2</c:v>
                </c:pt>
              </c:numCache>
            </c:numRef>
          </c:val>
          <c:extLst xmlns:c16r2="http://schemas.microsoft.com/office/drawing/2015/06/chart">
            <c:ext xmlns:c16="http://schemas.microsoft.com/office/drawing/2014/chart" uri="{C3380CC4-5D6E-409C-BE32-E72D297353CC}">
              <c16:uniqueId val="{00000002-FF7A-489A-AC01-CDB7BCCADD37}"/>
            </c:ext>
          </c:extLst>
        </c:ser>
        <c:dLbls/>
        <c:gapWidth val="219"/>
        <c:overlap val="-27"/>
        <c:axId val="108491136"/>
        <c:axId val="108492672"/>
      </c:barChart>
      <c:catAx>
        <c:axId val="10849113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08492672"/>
        <c:crosses val="autoZero"/>
        <c:auto val="1"/>
        <c:lblAlgn val="ctr"/>
        <c:lblOffset val="100"/>
      </c:catAx>
      <c:valAx>
        <c:axId val="108492672"/>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491136"/>
        <c:crosses val="autoZero"/>
        <c:crossBetween val="between"/>
      </c:valAx>
      <c:spPr>
        <a:noFill/>
        <a:ln>
          <a:noFill/>
        </a:ln>
        <a:effectLst/>
      </c:spPr>
    </c:plotArea>
    <c:plotVisOnly val="1"/>
    <c:dispBlanksAs val="gap"/>
  </c:chart>
  <c:spPr>
    <a:solidFill>
      <a:schemeClr val="bg1"/>
    </a:solidFill>
    <a:ln w="9525" cap="flat" cmpd="sng" algn="ctr">
      <a:noFill/>
      <a:round/>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ro-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FFEA25B7-770F-4296-91C9-2891DFC9FDDF}" type="datetimeFigureOut">
              <a:rPr lang="ro-RO"/>
              <a:pPr>
                <a:defRPr/>
              </a:pPr>
              <a:t>26.05.2022</a:t>
            </a:fld>
            <a:endParaRPr lang="ro-RO"/>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ro-RO"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ro-RO"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ro-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A70F2CE6-F246-4CC6-92D6-E8203690B6CB}" type="slidenum">
              <a:rPr lang="ro-RO"/>
              <a:pPr>
                <a:defRPr/>
              </a:pPr>
              <a:t>‹#›</a:t>
            </a:fld>
            <a:endParaRPr lang="ro-RO"/>
          </a:p>
        </p:txBody>
      </p:sp>
    </p:spTree>
    <p:extLst>
      <p:ext uri="{BB962C8B-B14F-4D97-AF65-F5344CB8AC3E}">
        <p14:creationId xmlns:p14="http://schemas.microsoft.com/office/powerpoint/2010/main" xmlns="" val="31552368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3175" y="6400800"/>
            <a:ext cx="9140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0" y="6334125"/>
            <a:ext cx="9144000" cy="66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D6BA7391-FFC3-4D89-846F-7D1D24EA6EEF}" type="datetimeFigureOut">
              <a:rPr lang="en-US" altLang="ro-RO"/>
              <a:pPr>
                <a:defRPr/>
              </a:pPr>
              <a:t>5/26/2022</a:t>
            </a:fld>
            <a:endParaRPr lang="en-US" altLang="ro-RO"/>
          </a:p>
        </p:txBody>
      </p:sp>
      <p:sp>
        <p:nvSpPr>
          <p:cNvPr id="8" name="Footer Placeholder 4"/>
          <p:cNvSpPr>
            <a:spLocks noGrp="1"/>
          </p:cNvSpPr>
          <p:nvPr>
            <p:ph type="ftr" sz="quarter" idx="11"/>
          </p:nvPr>
        </p:nvSpPr>
        <p:spPr/>
        <p:txBody>
          <a:bodyPr/>
          <a:lstStyle>
            <a:lvl1pPr>
              <a:defRPr/>
            </a:lvl1pPr>
          </a:lstStyle>
          <a:p>
            <a:pPr>
              <a:defRPr/>
            </a:pPr>
            <a:endParaRPr lang="en-US" altLang="ro-RO"/>
          </a:p>
        </p:txBody>
      </p:sp>
      <p:sp>
        <p:nvSpPr>
          <p:cNvPr id="9" name="Slide Number Placeholder 5"/>
          <p:cNvSpPr>
            <a:spLocks noGrp="1"/>
          </p:cNvSpPr>
          <p:nvPr>
            <p:ph type="sldNum" sz="quarter" idx="12"/>
          </p:nvPr>
        </p:nvSpPr>
        <p:spPr/>
        <p:txBody>
          <a:bodyPr/>
          <a:lstStyle>
            <a:lvl1pPr>
              <a:defRPr/>
            </a:lvl1pPr>
          </a:lstStyle>
          <a:p>
            <a:pPr>
              <a:defRPr/>
            </a:pPr>
            <a:fld id="{1D0F96E9-B903-4987-927C-6B28A7A11168}" type="slidenum">
              <a:rPr lang="en-US" altLang="ro-RO"/>
              <a:pPr>
                <a:defRPr/>
              </a:pPr>
              <a:t>‹#›</a:t>
            </a:fld>
            <a:endParaRPr lang="en-US" altLang="ro-RO"/>
          </a:p>
        </p:txBody>
      </p:sp>
    </p:spTree>
    <p:extLst>
      <p:ext uri="{BB962C8B-B14F-4D97-AF65-F5344CB8AC3E}">
        <p14:creationId xmlns:p14="http://schemas.microsoft.com/office/powerpoint/2010/main" xmlns="" val="833542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11910078-FAE9-48D4-80BB-9B4F344CBD08}" type="datetimeFigureOut">
              <a:rPr lang="en-US" altLang="ro-RO"/>
              <a:pPr>
                <a:defRPr/>
              </a:pPr>
              <a:t>5/26/2022</a:t>
            </a:fld>
            <a:endParaRPr lang="en-US" altLang="ro-RO"/>
          </a:p>
        </p:txBody>
      </p:sp>
      <p:sp>
        <p:nvSpPr>
          <p:cNvPr id="5" name="Footer Placeholder 4"/>
          <p:cNvSpPr>
            <a:spLocks noGrp="1"/>
          </p:cNvSpPr>
          <p:nvPr>
            <p:ph type="ftr" sz="quarter" idx="11"/>
          </p:nvPr>
        </p:nvSpPr>
        <p:spPr/>
        <p:txBody>
          <a:bodyPr/>
          <a:lstStyle>
            <a:lvl1pPr>
              <a:defRPr/>
            </a:lvl1pPr>
          </a:lstStyle>
          <a:p>
            <a:pPr>
              <a:defRPr/>
            </a:pPr>
            <a:endParaRPr lang="en-US" altLang="ro-RO"/>
          </a:p>
        </p:txBody>
      </p:sp>
      <p:sp>
        <p:nvSpPr>
          <p:cNvPr id="6" name="Slide Number Placeholder 5"/>
          <p:cNvSpPr>
            <a:spLocks noGrp="1"/>
          </p:cNvSpPr>
          <p:nvPr>
            <p:ph type="sldNum" sz="quarter" idx="12"/>
          </p:nvPr>
        </p:nvSpPr>
        <p:spPr/>
        <p:txBody>
          <a:bodyPr/>
          <a:lstStyle>
            <a:lvl1pPr>
              <a:defRPr/>
            </a:lvl1pPr>
          </a:lstStyle>
          <a:p>
            <a:pPr>
              <a:defRPr/>
            </a:pPr>
            <a:fld id="{F6F23536-59D2-491B-9638-243000C49FFA}" type="slidenum">
              <a:rPr lang="en-US" altLang="ro-RO"/>
              <a:pPr>
                <a:defRPr/>
              </a:pPr>
              <a:t>‹#›</a:t>
            </a:fld>
            <a:endParaRPr lang="en-US" altLang="ro-RO"/>
          </a:p>
        </p:txBody>
      </p:sp>
    </p:spTree>
    <p:extLst>
      <p:ext uri="{BB962C8B-B14F-4D97-AF65-F5344CB8AC3E}">
        <p14:creationId xmlns:p14="http://schemas.microsoft.com/office/powerpoint/2010/main" xmlns="" val="2923167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3175" y="6400800"/>
            <a:ext cx="9140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9144000"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26876CAE-65A0-48C2-8985-2EDB79779479}" type="datetimeFigureOut">
              <a:rPr lang="en-US" altLang="ro-RO"/>
              <a:pPr>
                <a:defRPr/>
              </a:pPr>
              <a:t>5/26/2022</a:t>
            </a:fld>
            <a:endParaRPr lang="en-US" altLang="ro-RO"/>
          </a:p>
        </p:txBody>
      </p:sp>
      <p:sp>
        <p:nvSpPr>
          <p:cNvPr id="7" name="Footer Placeholder 4"/>
          <p:cNvSpPr>
            <a:spLocks noGrp="1"/>
          </p:cNvSpPr>
          <p:nvPr>
            <p:ph type="ftr" sz="quarter" idx="11"/>
          </p:nvPr>
        </p:nvSpPr>
        <p:spPr/>
        <p:txBody>
          <a:bodyPr/>
          <a:lstStyle>
            <a:lvl1pPr>
              <a:defRPr/>
            </a:lvl1pPr>
          </a:lstStyle>
          <a:p>
            <a:pPr>
              <a:defRPr/>
            </a:pPr>
            <a:endParaRPr lang="en-US" altLang="ro-RO"/>
          </a:p>
        </p:txBody>
      </p:sp>
      <p:sp>
        <p:nvSpPr>
          <p:cNvPr id="8" name="Slide Number Placeholder 5"/>
          <p:cNvSpPr>
            <a:spLocks noGrp="1"/>
          </p:cNvSpPr>
          <p:nvPr>
            <p:ph type="sldNum" sz="quarter" idx="12"/>
          </p:nvPr>
        </p:nvSpPr>
        <p:spPr/>
        <p:txBody>
          <a:bodyPr/>
          <a:lstStyle>
            <a:lvl1pPr>
              <a:defRPr/>
            </a:lvl1pPr>
          </a:lstStyle>
          <a:p>
            <a:pPr>
              <a:defRPr/>
            </a:pPr>
            <a:fld id="{D2467DF1-B87A-480A-A0F6-A0885F6060CF}" type="slidenum">
              <a:rPr lang="en-US" altLang="ro-RO"/>
              <a:pPr>
                <a:defRPr/>
              </a:pPr>
              <a:t>‹#›</a:t>
            </a:fld>
            <a:endParaRPr lang="en-US" altLang="ro-RO"/>
          </a:p>
        </p:txBody>
      </p:sp>
    </p:spTree>
    <p:extLst>
      <p:ext uri="{BB962C8B-B14F-4D97-AF65-F5344CB8AC3E}">
        <p14:creationId xmlns:p14="http://schemas.microsoft.com/office/powerpoint/2010/main" xmlns="" val="3501056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E517A017-87FB-4AA9-8717-5B2210E499A6}" type="datetimeFigureOut">
              <a:rPr lang="en-US" altLang="ro-RO"/>
              <a:pPr>
                <a:defRPr/>
              </a:pPr>
              <a:t>5/26/2022</a:t>
            </a:fld>
            <a:endParaRPr lang="en-US" altLang="ro-RO"/>
          </a:p>
        </p:txBody>
      </p:sp>
      <p:sp>
        <p:nvSpPr>
          <p:cNvPr id="5" name="Footer Placeholder 4"/>
          <p:cNvSpPr>
            <a:spLocks noGrp="1"/>
          </p:cNvSpPr>
          <p:nvPr>
            <p:ph type="ftr" sz="quarter" idx="11"/>
          </p:nvPr>
        </p:nvSpPr>
        <p:spPr/>
        <p:txBody>
          <a:bodyPr/>
          <a:lstStyle>
            <a:lvl1pPr>
              <a:defRPr/>
            </a:lvl1pPr>
          </a:lstStyle>
          <a:p>
            <a:pPr>
              <a:defRPr/>
            </a:pPr>
            <a:endParaRPr lang="en-US" altLang="ro-RO"/>
          </a:p>
        </p:txBody>
      </p:sp>
      <p:sp>
        <p:nvSpPr>
          <p:cNvPr id="6" name="Slide Number Placeholder 5"/>
          <p:cNvSpPr>
            <a:spLocks noGrp="1"/>
          </p:cNvSpPr>
          <p:nvPr>
            <p:ph type="sldNum" sz="quarter" idx="12"/>
          </p:nvPr>
        </p:nvSpPr>
        <p:spPr/>
        <p:txBody>
          <a:bodyPr/>
          <a:lstStyle>
            <a:lvl1pPr>
              <a:defRPr/>
            </a:lvl1pPr>
          </a:lstStyle>
          <a:p>
            <a:pPr>
              <a:defRPr/>
            </a:pPr>
            <a:fld id="{01314352-CEC7-49B5-B711-271BBF2F45CC}" type="slidenum">
              <a:rPr lang="en-US" altLang="ro-RO"/>
              <a:pPr>
                <a:defRPr/>
              </a:pPr>
              <a:t>‹#›</a:t>
            </a:fld>
            <a:endParaRPr lang="en-US" altLang="ro-RO"/>
          </a:p>
        </p:txBody>
      </p:sp>
    </p:spTree>
    <p:extLst>
      <p:ext uri="{BB962C8B-B14F-4D97-AF65-F5344CB8AC3E}">
        <p14:creationId xmlns:p14="http://schemas.microsoft.com/office/powerpoint/2010/main" xmlns="" val="3241299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3175" y="6400800"/>
            <a:ext cx="9140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0" y="6334125"/>
            <a:ext cx="9144000" cy="66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0"/>
          </p:nvPr>
        </p:nvSpPr>
        <p:spPr/>
        <p:txBody>
          <a:bodyPr/>
          <a:lstStyle>
            <a:lvl1pPr>
              <a:defRPr/>
            </a:lvl1pPr>
          </a:lstStyle>
          <a:p>
            <a:pPr>
              <a:defRPr/>
            </a:pPr>
            <a:fld id="{E8C102FB-1C4F-40A9-9BCA-A9F0C420A5B6}" type="datetimeFigureOut">
              <a:rPr lang="en-US" altLang="ro-RO"/>
              <a:pPr>
                <a:defRPr/>
              </a:pPr>
              <a:t>5/26/2022</a:t>
            </a:fld>
            <a:endParaRPr lang="en-US" altLang="ro-RO"/>
          </a:p>
        </p:txBody>
      </p:sp>
      <p:sp>
        <p:nvSpPr>
          <p:cNvPr id="8" name="Footer Placeholder 4"/>
          <p:cNvSpPr>
            <a:spLocks noGrp="1"/>
          </p:cNvSpPr>
          <p:nvPr>
            <p:ph type="ftr" sz="quarter" idx="11"/>
          </p:nvPr>
        </p:nvSpPr>
        <p:spPr/>
        <p:txBody>
          <a:bodyPr/>
          <a:lstStyle>
            <a:lvl1pPr>
              <a:defRPr/>
            </a:lvl1pPr>
          </a:lstStyle>
          <a:p>
            <a:pPr>
              <a:defRPr/>
            </a:pPr>
            <a:endParaRPr lang="en-US" altLang="ro-RO"/>
          </a:p>
        </p:txBody>
      </p:sp>
      <p:sp>
        <p:nvSpPr>
          <p:cNvPr id="9" name="Slide Number Placeholder 5"/>
          <p:cNvSpPr>
            <a:spLocks noGrp="1"/>
          </p:cNvSpPr>
          <p:nvPr>
            <p:ph type="sldNum" sz="quarter" idx="12"/>
          </p:nvPr>
        </p:nvSpPr>
        <p:spPr/>
        <p:txBody>
          <a:bodyPr/>
          <a:lstStyle>
            <a:lvl1pPr>
              <a:defRPr/>
            </a:lvl1pPr>
          </a:lstStyle>
          <a:p>
            <a:pPr>
              <a:defRPr/>
            </a:pPr>
            <a:fld id="{B2A0DCBA-F631-49B8-8145-C4FEA671ACC1}" type="slidenum">
              <a:rPr lang="en-US" altLang="ro-RO"/>
              <a:pPr>
                <a:defRPr/>
              </a:pPr>
              <a:t>‹#›</a:t>
            </a:fld>
            <a:endParaRPr lang="en-US" altLang="ro-RO"/>
          </a:p>
        </p:txBody>
      </p:sp>
    </p:spTree>
    <p:extLst>
      <p:ext uri="{BB962C8B-B14F-4D97-AF65-F5344CB8AC3E}">
        <p14:creationId xmlns:p14="http://schemas.microsoft.com/office/powerpoint/2010/main" xmlns="" val="869247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8357EAB0-EE17-4C23-98C0-CFC31109FB63}" type="datetimeFigureOut">
              <a:rPr lang="en-US" altLang="ro-RO"/>
              <a:pPr>
                <a:defRPr/>
              </a:pPr>
              <a:t>5/26/2022</a:t>
            </a:fld>
            <a:endParaRPr lang="en-US" altLang="ro-RO"/>
          </a:p>
        </p:txBody>
      </p:sp>
      <p:sp>
        <p:nvSpPr>
          <p:cNvPr id="6" name="Footer Placeholder 4"/>
          <p:cNvSpPr>
            <a:spLocks noGrp="1"/>
          </p:cNvSpPr>
          <p:nvPr>
            <p:ph type="ftr" sz="quarter" idx="11"/>
          </p:nvPr>
        </p:nvSpPr>
        <p:spPr/>
        <p:txBody>
          <a:bodyPr/>
          <a:lstStyle>
            <a:lvl1pPr>
              <a:defRPr/>
            </a:lvl1pPr>
          </a:lstStyle>
          <a:p>
            <a:pPr>
              <a:defRPr/>
            </a:pPr>
            <a:endParaRPr lang="en-US" altLang="ro-RO"/>
          </a:p>
        </p:txBody>
      </p:sp>
      <p:sp>
        <p:nvSpPr>
          <p:cNvPr id="7" name="Slide Number Placeholder 5"/>
          <p:cNvSpPr>
            <a:spLocks noGrp="1"/>
          </p:cNvSpPr>
          <p:nvPr>
            <p:ph type="sldNum" sz="quarter" idx="12"/>
          </p:nvPr>
        </p:nvSpPr>
        <p:spPr/>
        <p:txBody>
          <a:bodyPr/>
          <a:lstStyle>
            <a:lvl1pPr>
              <a:defRPr/>
            </a:lvl1pPr>
          </a:lstStyle>
          <a:p>
            <a:pPr>
              <a:defRPr/>
            </a:pPr>
            <a:fld id="{D3861044-076C-4449-80A3-E37A89B747C8}" type="slidenum">
              <a:rPr lang="en-US" altLang="ro-RO"/>
              <a:pPr>
                <a:defRPr/>
              </a:pPr>
              <a:t>‹#›</a:t>
            </a:fld>
            <a:endParaRPr lang="en-US" altLang="ro-RO"/>
          </a:p>
        </p:txBody>
      </p:sp>
    </p:spTree>
    <p:extLst>
      <p:ext uri="{BB962C8B-B14F-4D97-AF65-F5344CB8AC3E}">
        <p14:creationId xmlns:p14="http://schemas.microsoft.com/office/powerpoint/2010/main" xmlns="" val="1882312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E6D21B14-7EFD-487A-945E-16EFD62A004F}" type="datetimeFigureOut">
              <a:rPr lang="en-US" altLang="ro-RO"/>
              <a:pPr>
                <a:defRPr/>
              </a:pPr>
              <a:t>5/26/2022</a:t>
            </a:fld>
            <a:endParaRPr lang="en-US" altLang="ro-RO"/>
          </a:p>
        </p:txBody>
      </p:sp>
      <p:sp>
        <p:nvSpPr>
          <p:cNvPr id="8" name="Footer Placeholder 4"/>
          <p:cNvSpPr>
            <a:spLocks noGrp="1"/>
          </p:cNvSpPr>
          <p:nvPr>
            <p:ph type="ftr" sz="quarter" idx="11"/>
          </p:nvPr>
        </p:nvSpPr>
        <p:spPr/>
        <p:txBody>
          <a:bodyPr/>
          <a:lstStyle>
            <a:lvl1pPr>
              <a:defRPr/>
            </a:lvl1pPr>
          </a:lstStyle>
          <a:p>
            <a:pPr>
              <a:defRPr/>
            </a:pPr>
            <a:endParaRPr lang="en-US" altLang="ro-RO"/>
          </a:p>
        </p:txBody>
      </p:sp>
      <p:sp>
        <p:nvSpPr>
          <p:cNvPr id="9" name="Slide Number Placeholder 5"/>
          <p:cNvSpPr>
            <a:spLocks noGrp="1"/>
          </p:cNvSpPr>
          <p:nvPr>
            <p:ph type="sldNum" sz="quarter" idx="12"/>
          </p:nvPr>
        </p:nvSpPr>
        <p:spPr/>
        <p:txBody>
          <a:bodyPr/>
          <a:lstStyle>
            <a:lvl1pPr>
              <a:defRPr/>
            </a:lvl1pPr>
          </a:lstStyle>
          <a:p>
            <a:pPr>
              <a:defRPr/>
            </a:pPr>
            <a:fld id="{59B11B6D-3EB6-43A6-AF70-0A973ADB12E4}" type="slidenum">
              <a:rPr lang="en-US" altLang="ro-RO"/>
              <a:pPr>
                <a:defRPr/>
              </a:pPr>
              <a:t>‹#›</a:t>
            </a:fld>
            <a:endParaRPr lang="en-US" altLang="ro-RO"/>
          </a:p>
        </p:txBody>
      </p:sp>
    </p:spTree>
    <p:extLst>
      <p:ext uri="{BB962C8B-B14F-4D97-AF65-F5344CB8AC3E}">
        <p14:creationId xmlns:p14="http://schemas.microsoft.com/office/powerpoint/2010/main" xmlns="" val="3224546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3109E6B8-9CB8-448E-ABED-BB39C7385745}" type="datetimeFigureOut">
              <a:rPr lang="en-US" altLang="ro-RO"/>
              <a:pPr>
                <a:defRPr/>
              </a:pPr>
              <a:t>5/26/2022</a:t>
            </a:fld>
            <a:endParaRPr lang="en-US" altLang="ro-RO"/>
          </a:p>
        </p:txBody>
      </p:sp>
      <p:sp>
        <p:nvSpPr>
          <p:cNvPr id="4" name="Footer Placeholder 4"/>
          <p:cNvSpPr>
            <a:spLocks noGrp="1"/>
          </p:cNvSpPr>
          <p:nvPr>
            <p:ph type="ftr" sz="quarter" idx="11"/>
          </p:nvPr>
        </p:nvSpPr>
        <p:spPr/>
        <p:txBody>
          <a:bodyPr/>
          <a:lstStyle>
            <a:lvl1pPr>
              <a:defRPr/>
            </a:lvl1pPr>
          </a:lstStyle>
          <a:p>
            <a:pPr>
              <a:defRPr/>
            </a:pPr>
            <a:endParaRPr lang="en-US" altLang="ro-RO"/>
          </a:p>
        </p:txBody>
      </p:sp>
      <p:sp>
        <p:nvSpPr>
          <p:cNvPr id="5" name="Slide Number Placeholder 5"/>
          <p:cNvSpPr>
            <a:spLocks noGrp="1"/>
          </p:cNvSpPr>
          <p:nvPr>
            <p:ph type="sldNum" sz="quarter" idx="12"/>
          </p:nvPr>
        </p:nvSpPr>
        <p:spPr/>
        <p:txBody>
          <a:bodyPr/>
          <a:lstStyle>
            <a:lvl1pPr>
              <a:defRPr/>
            </a:lvl1pPr>
          </a:lstStyle>
          <a:p>
            <a:pPr>
              <a:defRPr/>
            </a:pPr>
            <a:fld id="{E369B24D-489A-457D-9941-76393FAE00A6}" type="slidenum">
              <a:rPr lang="en-US" altLang="ro-RO"/>
              <a:pPr>
                <a:defRPr/>
              </a:pPr>
              <a:t>‹#›</a:t>
            </a:fld>
            <a:endParaRPr lang="en-US" altLang="ro-RO"/>
          </a:p>
        </p:txBody>
      </p:sp>
    </p:spTree>
    <p:extLst>
      <p:ext uri="{BB962C8B-B14F-4D97-AF65-F5344CB8AC3E}">
        <p14:creationId xmlns:p14="http://schemas.microsoft.com/office/powerpoint/2010/main" xmlns="" val="3881015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3175" y="6400800"/>
            <a:ext cx="9140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p:cNvSpPr/>
          <p:nvPr/>
        </p:nvSpPr>
        <p:spPr>
          <a:xfrm>
            <a:off x="0" y="6334125"/>
            <a:ext cx="9142413"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p:cNvSpPr>
            <a:spLocks noGrp="1"/>
          </p:cNvSpPr>
          <p:nvPr>
            <p:ph type="dt" sz="half" idx="10"/>
          </p:nvPr>
        </p:nvSpPr>
        <p:spPr/>
        <p:txBody>
          <a:bodyPr/>
          <a:lstStyle>
            <a:lvl1pPr>
              <a:defRPr/>
            </a:lvl1pPr>
          </a:lstStyle>
          <a:p>
            <a:pPr>
              <a:defRPr/>
            </a:pPr>
            <a:fld id="{191510BF-E9FF-4154-8785-E4237B697BBB}" type="datetimeFigureOut">
              <a:rPr lang="en-US" altLang="ro-RO"/>
              <a:pPr>
                <a:defRPr/>
              </a:pPr>
              <a:t>5/26/2022</a:t>
            </a:fld>
            <a:endParaRPr lang="en-US" altLang="ro-RO"/>
          </a:p>
        </p:txBody>
      </p:sp>
      <p:sp>
        <p:nvSpPr>
          <p:cNvPr id="5" name="Footer Placeholder 7"/>
          <p:cNvSpPr>
            <a:spLocks noGrp="1"/>
          </p:cNvSpPr>
          <p:nvPr>
            <p:ph type="ftr" sz="quarter" idx="11"/>
          </p:nvPr>
        </p:nvSpPr>
        <p:spPr/>
        <p:txBody>
          <a:bodyPr/>
          <a:lstStyle>
            <a:lvl1pPr>
              <a:defRPr>
                <a:solidFill>
                  <a:srgbClr val="FFFFFF"/>
                </a:solidFill>
              </a:defRPr>
            </a:lvl1pPr>
          </a:lstStyle>
          <a:p>
            <a:pPr>
              <a:defRPr/>
            </a:pPr>
            <a:endParaRPr lang="en-US" altLang="ro-RO"/>
          </a:p>
        </p:txBody>
      </p:sp>
      <p:sp>
        <p:nvSpPr>
          <p:cNvPr id="6" name="Slide Number Placeholder 8"/>
          <p:cNvSpPr>
            <a:spLocks noGrp="1"/>
          </p:cNvSpPr>
          <p:nvPr>
            <p:ph type="sldNum" sz="quarter" idx="12"/>
          </p:nvPr>
        </p:nvSpPr>
        <p:spPr/>
        <p:txBody>
          <a:bodyPr/>
          <a:lstStyle>
            <a:lvl1pPr>
              <a:defRPr/>
            </a:lvl1pPr>
          </a:lstStyle>
          <a:p>
            <a:pPr>
              <a:defRPr/>
            </a:pPr>
            <a:fld id="{A60F4009-0CC0-4F7C-89EB-EE7146FE84E8}" type="slidenum">
              <a:rPr lang="en-US" altLang="ro-RO"/>
              <a:pPr>
                <a:defRPr/>
              </a:pPr>
              <a:t>‹#›</a:t>
            </a:fld>
            <a:endParaRPr lang="en-US" altLang="ro-RO"/>
          </a:p>
        </p:txBody>
      </p:sp>
    </p:spTree>
    <p:extLst>
      <p:ext uri="{BB962C8B-B14F-4D97-AF65-F5344CB8AC3E}">
        <p14:creationId xmlns:p14="http://schemas.microsoft.com/office/powerpoint/2010/main" xmlns="" val="327809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3038475"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3030538" y="0"/>
            <a:ext cx="4762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a:xfrm>
            <a:off x="349250" y="6459538"/>
            <a:ext cx="1963738" cy="365125"/>
          </a:xfrm>
        </p:spPr>
        <p:txBody>
          <a:bodyPr/>
          <a:lstStyle>
            <a:lvl1pPr algn="l">
              <a:defRPr smtClean="0"/>
            </a:lvl1pPr>
          </a:lstStyle>
          <a:p>
            <a:pPr>
              <a:defRPr/>
            </a:pPr>
            <a:fld id="{2FCC9F43-A16B-4E6E-A371-210C95A6D233}" type="datetimeFigureOut">
              <a:rPr lang="en-US" altLang="ro-RO"/>
              <a:pPr>
                <a:defRPr/>
              </a:pPr>
              <a:t>5/26/2022</a:t>
            </a:fld>
            <a:endParaRPr lang="en-US" altLang="ro-RO"/>
          </a:p>
        </p:txBody>
      </p:sp>
      <p:sp>
        <p:nvSpPr>
          <p:cNvPr id="8" name="Footer Placeholder 5"/>
          <p:cNvSpPr>
            <a:spLocks noGrp="1"/>
          </p:cNvSpPr>
          <p:nvPr>
            <p:ph type="ftr" sz="quarter" idx="11"/>
          </p:nvPr>
        </p:nvSpPr>
        <p:spPr>
          <a:xfrm>
            <a:off x="3600450" y="6459538"/>
            <a:ext cx="3486150" cy="365125"/>
          </a:xfrm>
        </p:spPr>
        <p:txBody>
          <a:bodyPr/>
          <a:lstStyle>
            <a:lvl1pPr algn="l">
              <a:defRPr>
                <a:solidFill>
                  <a:schemeClr val="tx2"/>
                </a:solidFill>
              </a:defRPr>
            </a:lvl1pPr>
          </a:lstStyle>
          <a:p>
            <a:pPr>
              <a:defRPr/>
            </a:pPr>
            <a:endParaRPr lang="en-US" altLang="ro-RO"/>
          </a:p>
        </p:txBody>
      </p:sp>
      <p:sp>
        <p:nvSpPr>
          <p:cNvPr id="9" name="Slide Number Placeholder 6"/>
          <p:cNvSpPr>
            <a:spLocks noGrp="1"/>
          </p:cNvSpPr>
          <p:nvPr>
            <p:ph type="sldNum" sz="quarter" idx="12"/>
          </p:nvPr>
        </p:nvSpPr>
        <p:spPr/>
        <p:txBody>
          <a:bodyPr/>
          <a:lstStyle>
            <a:lvl1pPr>
              <a:defRPr smtClean="0">
                <a:solidFill>
                  <a:schemeClr val="tx2"/>
                </a:solidFill>
              </a:defRPr>
            </a:lvl1pPr>
          </a:lstStyle>
          <a:p>
            <a:pPr>
              <a:defRPr/>
            </a:pPr>
            <a:fld id="{2BA780CF-D552-4A2D-8F60-975CFE2E5975}" type="slidenum">
              <a:rPr lang="en-US" altLang="ro-RO"/>
              <a:pPr>
                <a:defRPr/>
              </a:pPr>
              <a:t>‹#›</a:t>
            </a:fld>
            <a:endParaRPr lang="en-US" altLang="ro-RO"/>
          </a:p>
        </p:txBody>
      </p:sp>
    </p:spTree>
    <p:extLst>
      <p:ext uri="{BB962C8B-B14F-4D97-AF65-F5344CB8AC3E}">
        <p14:creationId xmlns:p14="http://schemas.microsoft.com/office/powerpoint/2010/main" xmlns="" val="4046468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4953000"/>
            <a:ext cx="9142413"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0" y="4914900"/>
            <a:ext cx="9142413"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fld id="{26FC8F9B-8217-447F-A3CC-5595AF7BF79D}" type="datetimeFigureOut">
              <a:rPr lang="en-US" altLang="ro-RO"/>
              <a:pPr>
                <a:defRPr/>
              </a:pPr>
              <a:t>5/26/2022</a:t>
            </a:fld>
            <a:endParaRPr lang="en-US" altLang="ro-RO"/>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1EE2AD02-5AC2-4C37-B07A-50E1A555D544}" type="slidenum">
              <a:rPr lang="en-US" altLang="ro-RO"/>
              <a:pPr>
                <a:defRPr/>
              </a:pPr>
              <a:t>‹#›</a:t>
            </a:fld>
            <a:endParaRPr lang="en-US" altLang="ro-RO"/>
          </a:p>
        </p:txBody>
      </p:sp>
    </p:spTree>
    <p:extLst>
      <p:ext uri="{BB962C8B-B14F-4D97-AF65-F5344CB8AC3E}">
        <p14:creationId xmlns:p14="http://schemas.microsoft.com/office/powerpoint/2010/main" xmlns="" val="4244584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p:cNvSpPr/>
          <p:nvPr/>
        </p:nvSpPr>
        <p:spPr>
          <a:xfrm>
            <a:off x="0" y="6400800"/>
            <a:ext cx="9144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5"/>
            <a:ext cx="9144000" cy="66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325" y="287338"/>
            <a:ext cx="7543800" cy="144938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029" name="Text Placeholder 2"/>
          <p:cNvSpPr>
            <a:spLocks noGrp="1"/>
          </p:cNvSpPr>
          <p:nvPr>
            <p:ph type="body" idx="1"/>
          </p:nvPr>
        </p:nvSpPr>
        <p:spPr bwMode="auto">
          <a:xfrm>
            <a:off x="822325" y="1846263"/>
            <a:ext cx="7543800" cy="402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ro-RO"/>
              <a:t>Click to edit Master text styles</a:t>
            </a:r>
          </a:p>
          <a:p>
            <a:pPr lvl="1"/>
            <a:r>
              <a:rPr lang="en-US" altLang="ro-RO"/>
              <a:t>Second level</a:t>
            </a:r>
          </a:p>
          <a:p>
            <a:pPr lvl="2"/>
            <a:r>
              <a:rPr lang="en-US" altLang="ro-RO"/>
              <a:t>Third level</a:t>
            </a:r>
          </a:p>
          <a:p>
            <a:pPr lvl="3"/>
            <a:r>
              <a:rPr lang="en-US" altLang="ro-RO"/>
              <a:t>Fourth level</a:t>
            </a:r>
          </a:p>
          <a:p>
            <a:pPr lvl="4"/>
            <a:r>
              <a:rPr lang="en-US" altLang="ro-RO"/>
              <a:t>Fifth level</a:t>
            </a:r>
          </a:p>
        </p:txBody>
      </p:sp>
      <p:sp>
        <p:nvSpPr>
          <p:cNvPr id="4" name="Date Placeholder 3"/>
          <p:cNvSpPr>
            <a:spLocks noGrp="1"/>
          </p:cNvSpPr>
          <p:nvPr>
            <p:ph type="dt" sz="half" idx="2"/>
          </p:nvPr>
        </p:nvSpPr>
        <p:spPr>
          <a:xfrm>
            <a:off x="822325" y="6459538"/>
            <a:ext cx="1854200" cy="365125"/>
          </a:xfrm>
          <a:prstGeom prst="rect">
            <a:avLst/>
          </a:prstGeom>
        </p:spPr>
        <p:txBody>
          <a:bodyPr vert="horz" lIns="91440" tIns="45720" rIns="91440" bIns="45720" rtlCol="0" anchor="ctr"/>
          <a:lstStyle>
            <a:lvl1pPr algn="l">
              <a:defRPr sz="900" smtClean="0">
                <a:solidFill>
                  <a:srgbClr val="FFFFFF"/>
                </a:solidFill>
              </a:defRPr>
            </a:lvl1pPr>
          </a:lstStyle>
          <a:p>
            <a:pPr>
              <a:defRPr/>
            </a:pPr>
            <a:fld id="{583EFC11-62A5-46DA-8547-E4F3388ED08D}" type="datetimeFigureOut">
              <a:rPr lang="en-US" altLang="ro-RO"/>
              <a:pPr>
                <a:defRPr/>
              </a:pPr>
              <a:t>5/26/2022</a:t>
            </a:fld>
            <a:endParaRPr lang="en-US" altLang="ro-RO"/>
          </a:p>
        </p:txBody>
      </p:sp>
      <p:sp>
        <p:nvSpPr>
          <p:cNvPr id="5" name="Footer Placeholder 4"/>
          <p:cNvSpPr>
            <a:spLocks noGrp="1"/>
          </p:cNvSpPr>
          <p:nvPr>
            <p:ph type="ftr" sz="quarter" idx="3"/>
          </p:nvPr>
        </p:nvSpPr>
        <p:spPr>
          <a:xfrm>
            <a:off x="2765425" y="6459538"/>
            <a:ext cx="3616325"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altLang="ro-RO"/>
          </a:p>
        </p:txBody>
      </p:sp>
      <p:sp>
        <p:nvSpPr>
          <p:cNvPr id="6" name="Slide Number Placeholder 5"/>
          <p:cNvSpPr>
            <a:spLocks noGrp="1"/>
          </p:cNvSpPr>
          <p:nvPr>
            <p:ph type="sldNum" sz="quarter" idx="4"/>
          </p:nvPr>
        </p:nvSpPr>
        <p:spPr>
          <a:xfrm>
            <a:off x="7424738" y="6459538"/>
            <a:ext cx="984250" cy="365125"/>
          </a:xfrm>
          <a:prstGeom prst="rect">
            <a:avLst/>
          </a:prstGeom>
        </p:spPr>
        <p:txBody>
          <a:bodyPr vert="horz" lIns="91440" tIns="45720" rIns="91440" bIns="45720" rtlCol="0" anchor="ctr"/>
          <a:lstStyle>
            <a:lvl1pPr algn="r">
              <a:defRPr sz="1050" smtClean="0">
                <a:solidFill>
                  <a:srgbClr val="FFFFFF"/>
                </a:solidFill>
              </a:defRPr>
            </a:lvl1pPr>
          </a:lstStyle>
          <a:p>
            <a:pPr>
              <a:defRPr/>
            </a:pPr>
            <a:fld id="{5DD3FE53-6547-48B1-8431-C9C5E9C5FD88}" type="slidenum">
              <a:rPr lang="en-US" altLang="ro-RO"/>
              <a:pPr>
                <a:defRPr/>
              </a:pPr>
              <a:t>‹#›</a:t>
            </a:fld>
            <a:endParaRPr lang="en-US" altLang="ro-RO"/>
          </a:p>
        </p:txBody>
      </p:sp>
      <p:cxnSp>
        <p:nvCxnSpPr>
          <p:cNvPr id="10" name="Straight Connector 9"/>
          <p:cNvCxnSpPr/>
          <p:nvPr/>
        </p:nvCxnSpPr>
        <p:spPr>
          <a:xfrm>
            <a:off x="895350" y="1738313"/>
            <a:ext cx="74755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5040" r:id="rId1"/>
    <p:sldLayoutId id="2147485035" r:id="rId2"/>
    <p:sldLayoutId id="2147485041" r:id="rId3"/>
    <p:sldLayoutId id="2147485036" r:id="rId4"/>
    <p:sldLayoutId id="2147485037" r:id="rId5"/>
    <p:sldLayoutId id="2147485038" r:id="rId6"/>
    <p:sldLayoutId id="2147485042" r:id="rId7"/>
    <p:sldLayoutId id="2147485043" r:id="rId8"/>
    <p:sldLayoutId id="2147485044" r:id="rId9"/>
    <p:sldLayoutId id="2147485039" r:id="rId10"/>
    <p:sldLayoutId id="2147485045" r:id="rId11"/>
  </p:sldLayoutIdLst>
  <p:txStyles>
    <p:titleStyle>
      <a:lvl1pPr algn="l" rtl="0" fontAlgn="base">
        <a:lnSpc>
          <a:spcPct val="85000"/>
        </a:lnSpc>
        <a:spcBef>
          <a:spcPct val="0"/>
        </a:spcBef>
        <a:spcAft>
          <a:spcPct val="0"/>
        </a:spcAft>
        <a:defRPr sz="4800" kern="1200" spc="-50">
          <a:solidFill>
            <a:srgbClr val="404040"/>
          </a:solidFill>
          <a:latin typeface="+mj-lt"/>
          <a:ea typeface="+mj-ea"/>
          <a:cs typeface="+mj-cs"/>
        </a:defRPr>
      </a:lvl1pPr>
      <a:lvl2pPr algn="l" rtl="0" fontAlgn="base">
        <a:lnSpc>
          <a:spcPct val="85000"/>
        </a:lnSpc>
        <a:spcBef>
          <a:spcPct val="0"/>
        </a:spcBef>
        <a:spcAft>
          <a:spcPct val="0"/>
        </a:spcAft>
        <a:defRPr sz="4800">
          <a:solidFill>
            <a:srgbClr val="404040"/>
          </a:solidFill>
          <a:latin typeface="Calibri Light" panose="020F0302020204030204" pitchFamily="34" charset="0"/>
        </a:defRPr>
      </a:lvl2pPr>
      <a:lvl3pPr algn="l" rtl="0" fontAlgn="base">
        <a:lnSpc>
          <a:spcPct val="85000"/>
        </a:lnSpc>
        <a:spcBef>
          <a:spcPct val="0"/>
        </a:spcBef>
        <a:spcAft>
          <a:spcPct val="0"/>
        </a:spcAft>
        <a:defRPr sz="4800">
          <a:solidFill>
            <a:srgbClr val="404040"/>
          </a:solidFill>
          <a:latin typeface="Calibri Light" panose="020F0302020204030204" pitchFamily="34" charset="0"/>
        </a:defRPr>
      </a:lvl3pPr>
      <a:lvl4pPr algn="l" rtl="0" fontAlgn="base">
        <a:lnSpc>
          <a:spcPct val="85000"/>
        </a:lnSpc>
        <a:spcBef>
          <a:spcPct val="0"/>
        </a:spcBef>
        <a:spcAft>
          <a:spcPct val="0"/>
        </a:spcAft>
        <a:defRPr sz="4800">
          <a:solidFill>
            <a:srgbClr val="404040"/>
          </a:solidFill>
          <a:latin typeface="Calibri Light" panose="020F0302020204030204" pitchFamily="34" charset="0"/>
        </a:defRPr>
      </a:lvl4pPr>
      <a:lvl5pPr algn="l" rtl="0" fontAlgn="base">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p:titleStyle>
    <p:body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10" descr="Imagini pentru label"/>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Tahoma" panose="020B0604030504040204" pitchFamily="34" charset="0"/>
                <a:cs typeface="Arial" panose="020B0604020202020204" pitchFamily="34" charset="0"/>
              </a:defRPr>
            </a:lvl1pPr>
            <a:lvl2pPr marL="742950" indent="-285750">
              <a:defRPr sz="1600">
                <a:solidFill>
                  <a:schemeClr val="tx1"/>
                </a:solidFill>
                <a:latin typeface="Tahoma" panose="020B0604030504040204" pitchFamily="34" charset="0"/>
                <a:cs typeface="Arial" panose="020B0604020202020204" pitchFamily="34" charset="0"/>
              </a:defRPr>
            </a:lvl2pPr>
            <a:lvl3pPr marL="1143000" indent="-228600">
              <a:defRPr sz="1600">
                <a:solidFill>
                  <a:schemeClr val="tx1"/>
                </a:solidFill>
                <a:latin typeface="Tahoma" panose="020B0604030504040204" pitchFamily="34" charset="0"/>
                <a:cs typeface="Arial" panose="020B0604020202020204" pitchFamily="34" charset="0"/>
              </a:defRPr>
            </a:lvl3pPr>
            <a:lvl4pPr marL="1600200" indent="-228600">
              <a:defRPr sz="1600">
                <a:solidFill>
                  <a:schemeClr val="tx1"/>
                </a:solidFill>
                <a:latin typeface="Tahoma" panose="020B0604030504040204" pitchFamily="34" charset="0"/>
                <a:cs typeface="Arial" panose="020B0604020202020204" pitchFamily="34" charset="0"/>
              </a:defRPr>
            </a:lvl4pPr>
            <a:lvl5pPr marL="2057400" indent="-228600">
              <a:defRPr sz="1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9pPr>
          </a:lstStyle>
          <a:p>
            <a:endParaRPr lang="ro-RO" altLang="ro-RO"/>
          </a:p>
        </p:txBody>
      </p:sp>
      <p:sp>
        <p:nvSpPr>
          <p:cNvPr id="9219" name="Rectangle 16"/>
          <p:cNvSpPr>
            <a:spLocks noChangeArrowheads="1"/>
          </p:cNvSpPr>
          <p:nvPr/>
        </p:nvSpPr>
        <p:spPr bwMode="auto">
          <a:xfrm rot="720000">
            <a:off x="7254875" y="4259263"/>
            <a:ext cx="1231900" cy="920750"/>
          </a:xfrm>
          <a:prstGeom prst="rect">
            <a:avLst/>
          </a:prstGeom>
          <a:noFill/>
          <a:ln>
            <a:noFill/>
          </a:ln>
          <a:effectLst/>
          <a:extLst>
            <a:ext uri="{909E8E84-426E-40DD-AFC4-6F175D3DCCD1}">
              <a14:hiddenFill xmlns:a14="http://schemas.microsoft.com/office/drawing/2010/main" xmlns="">
                <a:solidFill>
                  <a:srgbClr val="990033"/>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80000" tIns="108000" rIns="144000" bIns="72000" anchor="ctr">
            <a:spAutoFit/>
          </a:bodyPr>
          <a:lstStyle>
            <a:lvl1pPr>
              <a:defRPr sz="1600">
                <a:solidFill>
                  <a:schemeClr val="tx1"/>
                </a:solidFill>
                <a:latin typeface="Tahoma" panose="020B0604030504040204" pitchFamily="34" charset="0"/>
                <a:cs typeface="Arial" panose="020B0604020202020204" pitchFamily="34" charset="0"/>
              </a:defRPr>
            </a:lvl1pPr>
            <a:lvl2pPr marL="742950" indent="-285750">
              <a:defRPr sz="1600">
                <a:solidFill>
                  <a:schemeClr val="tx1"/>
                </a:solidFill>
                <a:latin typeface="Tahoma" panose="020B0604030504040204" pitchFamily="34" charset="0"/>
                <a:cs typeface="Arial" panose="020B0604020202020204" pitchFamily="34" charset="0"/>
              </a:defRPr>
            </a:lvl2pPr>
            <a:lvl3pPr marL="1143000" indent="-228600">
              <a:defRPr sz="1600">
                <a:solidFill>
                  <a:schemeClr val="tx1"/>
                </a:solidFill>
                <a:latin typeface="Tahoma" panose="020B0604030504040204" pitchFamily="34" charset="0"/>
                <a:cs typeface="Arial" panose="020B0604020202020204" pitchFamily="34" charset="0"/>
              </a:defRPr>
            </a:lvl3pPr>
            <a:lvl4pPr marL="1600200" indent="-228600">
              <a:defRPr sz="1600">
                <a:solidFill>
                  <a:schemeClr val="tx1"/>
                </a:solidFill>
                <a:latin typeface="Tahoma" panose="020B0604030504040204" pitchFamily="34" charset="0"/>
                <a:cs typeface="Arial" panose="020B0604020202020204" pitchFamily="34" charset="0"/>
              </a:defRPr>
            </a:lvl4pPr>
            <a:lvl5pPr marL="2057400" indent="-228600">
              <a:defRPr sz="1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9pPr>
          </a:lstStyle>
          <a:p>
            <a:pPr algn="ctr" eaLnBrk="1" hangingPunct="1"/>
            <a:r>
              <a:rPr lang="ro-RO" altLang="ro-RO" sz="2400" b="1">
                <a:solidFill>
                  <a:srgbClr val="FFC000"/>
                </a:solidFill>
                <a:cs typeface="Tahoma" panose="020B0604030504040204" pitchFamily="34" charset="0"/>
              </a:rPr>
              <a:t>IULIE </a:t>
            </a:r>
          </a:p>
          <a:p>
            <a:pPr algn="ctr" eaLnBrk="1" hangingPunct="1"/>
            <a:r>
              <a:rPr lang="ro-RO" altLang="ro-RO" sz="2400" b="1">
                <a:solidFill>
                  <a:srgbClr val="FFC000"/>
                </a:solidFill>
                <a:cs typeface="Tahoma" panose="020B0604030504040204" pitchFamily="34" charset="0"/>
              </a:rPr>
              <a:t>2018</a:t>
            </a:r>
            <a:endParaRPr lang="en-US" altLang="ro-RO" sz="2400" b="1">
              <a:solidFill>
                <a:srgbClr val="FFC000"/>
              </a:solidFill>
              <a:cs typeface="Tahoma" panose="020B0604030504040204" pitchFamily="34" charset="0"/>
            </a:endParaRPr>
          </a:p>
        </p:txBody>
      </p:sp>
      <p:sp>
        <p:nvSpPr>
          <p:cNvPr id="13" name="Rectangle 3"/>
          <p:cNvSpPr>
            <a:spLocks noChangeArrowheads="1"/>
          </p:cNvSpPr>
          <p:nvPr/>
        </p:nvSpPr>
        <p:spPr bwMode="auto">
          <a:xfrm>
            <a:off x="1592263" y="0"/>
            <a:ext cx="7551737" cy="6858000"/>
          </a:xfrm>
          <a:prstGeom prst="rect">
            <a:avLst/>
          </a:prstGeom>
          <a:solidFill>
            <a:srgbClr val="7030A0"/>
          </a:solidFill>
          <a:ln>
            <a:headEnd/>
            <a:tailEnd/>
          </a:ln>
        </p:spPr>
        <p:style>
          <a:lnRef idx="0">
            <a:schemeClr val="accent6"/>
          </a:lnRef>
          <a:fillRef idx="3">
            <a:schemeClr val="accent6"/>
          </a:fillRef>
          <a:effectRef idx="3">
            <a:schemeClr val="accent6"/>
          </a:effectRef>
          <a:fontRef idx="minor">
            <a:schemeClr val="lt1"/>
          </a:fontRef>
        </p:style>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spcAft>
                <a:spcPts val="800"/>
              </a:spcAft>
              <a:buFontTx/>
              <a:buNone/>
              <a:defRPr/>
            </a:pPr>
            <a:endParaRPr lang="ro-RO" altLang="ro-RO" sz="1100">
              <a:latin typeface="Times New Roman" panose="02020603050405020304" pitchFamily="18" charset="0"/>
            </a:endParaRPr>
          </a:p>
          <a:p>
            <a:pPr>
              <a:lnSpc>
                <a:spcPct val="100000"/>
              </a:lnSpc>
              <a:spcBef>
                <a:spcPct val="0"/>
              </a:spcBef>
              <a:spcAft>
                <a:spcPts val="800"/>
              </a:spcAft>
              <a:buFontTx/>
              <a:buNone/>
              <a:defRPr/>
            </a:pPr>
            <a:endParaRPr lang="ro-RO" altLang="ro-RO" sz="1100">
              <a:latin typeface="Times New Roman" panose="02020603050405020304" pitchFamily="18" charset="0"/>
            </a:endParaRPr>
          </a:p>
          <a:p>
            <a:pPr>
              <a:lnSpc>
                <a:spcPct val="100000"/>
              </a:lnSpc>
              <a:spcBef>
                <a:spcPct val="0"/>
              </a:spcBef>
              <a:spcAft>
                <a:spcPts val="800"/>
              </a:spcAft>
              <a:buFontTx/>
              <a:buNone/>
              <a:defRPr/>
            </a:pPr>
            <a:endParaRPr lang="ro-RO" altLang="ro-RO" sz="1100">
              <a:latin typeface="Times New Roman" panose="02020603050405020304" pitchFamily="18" charset="0"/>
            </a:endParaRPr>
          </a:p>
          <a:p>
            <a:pPr>
              <a:lnSpc>
                <a:spcPct val="100000"/>
              </a:lnSpc>
              <a:spcBef>
                <a:spcPct val="0"/>
              </a:spcBef>
              <a:spcAft>
                <a:spcPts val="800"/>
              </a:spcAft>
              <a:buFontTx/>
              <a:buNone/>
              <a:defRPr/>
            </a:pPr>
            <a:endParaRPr lang="ro-RO" altLang="ro-RO" sz="1100">
              <a:latin typeface="Times New Roman" panose="02020603050405020304" pitchFamily="18" charset="0"/>
            </a:endParaRPr>
          </a:p>
          <a:p>
            <a:pPr>
              <a:lnSpc>
                <a:spcPct val="100000"/>
              </a:lnSpc>
              <a:spcBef>
                <a:spcPct val="0"/>
              </a:spcBef>
              <a:spcAft>
                <a:spcPts val="800"/>
              </a:spcAft>
              <a:buFontTx/>
              <a:buNone/>
              <a:defRPr/>
            </a:pPr>
            <a:endParaRPr lang="ro-RO" altLang="ro-RO" sz="1100">
              <a:latin typeface="Times New Roman" panose="02020603050405020304" pitchFamily="18" charset="0"/>
            </a:endParaRPr>
          </a:p>
          <a:p>
            <a:pPr>
              <a:lnSpc>
                <a:spcPct val="100000"/>
              </a:lnSpc>
              <a:spcBef>
                <a:spcPct val="0"/>
              </a:spcBef>
              <a:spcAft>
                <a:spcPts val="800"/>
              </a:spcAft>
              <a:buFontTx/>
              <a:buNone/>
              <a:defRPr/>
            </a:pPr>
            <a:endParaRPr lang="ro-RO" altLang="ro-RO" sz="1100">
              <a:latin typeface="Times New Roman" panose="02020603050405020304" pitchFamily="18" charset="0"/>
            </a:endParaRPr>
          </a:p>
          <a:p>
            <a:pPr>
              <a:lnSpc>
                <a:spcPct val="100000"/>
              </a:lnSpc>
              <a:spcBef>
                <a:spcPct val="0"/>
              </a:spcBef>
              <a:spcAft>
                <a:spcPts val="800"/>
              </a:spcAft>
              <a:buFontTx/>
              <a:buNone/>
              <a:defRPr/>
            </a:pPr>
            <a:endParaRPr lang="ro-RO" altLang="ro-RO" sz="1100">
              <a:latin typeface="Times New Roman" panose="02020603050405020304" pitchFamily="18" charset="0"/>
            </a:endParaRPr>
          </a:p>
          <a:p>
            <a:pPr>
              <a:lnSpc>
                <a:spcPct val="100000"/>
              </a:lnSpc>
              <a:spcBef>
                <a:spcPct val="0"/>
              </a:spcBef>
              <a:spcAft>
                <a:spcPts val="800"/>
              </a:spcAft>
              <a:buFontTx/>
              <a:buNone/>
              <a:defRPr/>
            </a:pPr>
            <a:endParaRPr lang="ro-RO" altLang="ro-RO" sz="1100">
              <a:latin typeface="Times New Roman" panose="02020603050405020304" pitchFamily="18" charset="0"/>
            </a:endParaRPr>
          </a:p>
          <a:p>
            <a:pPr>
              <a:lnSpc>
                <a:spcPct val="100000"/>
              </a:lnSpc>
              <a:spcBef>
                <a:spcPct val="0"/>
              </a:spcBef>
              <a:spcAft>
                <a:spcPts val="800"/>
              </a:spcAft>
              <a:buFontTx/>
              <a:buNone/>
              <a:defRPr/>
            </a:pPr>
            <a:endParaRPr lang="ro-RO" altLang="ro-RO" sz="1100">
              <a:latin typeface="Times New Roman" panose="02020603050405020304" pitchFamily="18" charset="0"/>
            </a:endParaRPr>
          </a:p>
          <a:p>
            <a:pPr>
              <a:lnSpc>
                <a:spcPct val="100000"/>
              </a:lnSpc>
              <a:spcBef>
                <a:spcPct val="0"/>
              </a:spcBef>
              <a:spcAft>
                <a:spcPts val="800"/>
              </a:spcAft>
              <a:buFontTx/>
              <a:buNone/>
              <a:defRPr/>
            </a:pPr>
            <a:endParaRPr lang="ro-RO" altLang="ro-RO" sz="1100">
              <a:latin typeface="Times New Roman" panose="02020603050405020304" pitchFamily="18" charset="0"/>
            </a:endParaRPr>
          </a:p>
          <a:p>
            <a:pPr>
              <a:lnSpc>
                <a:spcPct val="100000"/>
              </a:lnSpc>
              <a:spcBef>
                <a:spcPct val="0"/>
              </a:spcBef>
              <a:spcAft>
                <a:spcPts val="800"/>
              </a:spcAft>
              <a:buFontTx/>
              <a:buNone/>
              <a:defRPr/>
            </a:pPr>
            <a:endParaRPr lang="ro-RO" altLang="ro-RO" sz="1100">
              <a:latin typeface="Times New Roman" panose="02020603050405020304" pitchFamily="18" charset="0"/>
            </a:endParaRPr>
          </a:p>
          <a:p>
            <a:pPr>
              <a:lnSpc>
                <a:spcPct val="100000"/>
              </a:lnSpc>
              <a:spcBef>
                <a:spcPct val="0"/>
              </a:spcBef>
              <a:spcAft>
                <a:spcPts val="800"/>
              </a:spcAft>
              <a:buFontTx/>
              <a:buNone/>
              <a:defRPr/>
            </a:pPr>
            <a:endParaRPr lang="ro-RO" altLang="ro-RO" sz="1100">
              <a:latin typeface="Times New Roman" panose="02020603050405020304" pitchFamily="18" charset="0"/>
            </a:endParaRPr>
          </a:p>
          <a:p>
            <a:pPr>
              <a:lnSpc>
                <a:spcPct val="100000"/>
              </a:lnSpc>
              <a:spcBef>
                <a:spcPct val="0"/>
              </a:spcBef>
              <a:spcAft>
                <a:spcPts val="800"/>
              </a:spcAft>
              <a:buFontTx/>
              <a:buNone/>
              <a:defRPr/>
            </a:pPr>
            <a:endParaRPr lang="ro-RO" altLang="ro-RO" sz="1100">
              <a:latin typeface="Times New Roman" panose="02020603050405020304" pitchFamily="18" charset="0"/>
            </a:endParaRPr>
          </a:p>
          <a:p>
            <a:pPr>
              <a:lnSpc>
                <a:spcPct val="100000"/>
              </a:lnSpc>
              <a:spcBef>
                <a:spcPct val="0"/>
              </a:spcBef>
              <a:spcAft>
                <a:spcPts val="800"/>
              </a:spcAft>
              <a:buFontTx/>
              <a:buNone/>
              <a:defRPr/>
            </a:pPr>
            <a:endParaRPr lang="ro-RO" altLang="ro-RO" sz="1100">
              <a:latin typeface="Times New Roman" panose="02020603050405020304" pitchFamily="18" charset="0"/>
            </a:endParaRPr>
          </a:p>
          <a:p>
            <a:pPr>
              <a:lnSpc>
                <a:spcPct val="100000"/>
              </a:lnSpc>
              <a:spcBef>
                <a:spcPct val="0"/>
              </a:spcBef>
              <a:spcAft>
                <a:spcPts val="800"/>
              </a:spcAft>
              <a:buFontTx/>
              <a:buNone/>
              <a:defRPr/>
            </a:pPr>
            <a:endParaRPr lang="ro-RO" altLang="ro-RO" sz="1100">
              <a:latin typeface="Times New Roman" panose="02020603050405020304" pitchFamily="18" charset="0"/>
            </a:endParaRPr>
          </a:p>
          <a:p>
            <a:pPr>
              <a:lnSpc>
                <a:spcPct val="100000"/>
              </a:lnSpc>
              <a:spcBef>
                <a:spcPct val="0"/>
              </a:spcBef>
              <a:spcAft>
                <a:spcPts val="800"/>
              </a:spcAft>
              <a:buFontTx/>
              <a:buNone/>
              <a:defRPr/>
            </a:pPr>
            <a:endParaRPr lang="ro-RO" altLang="ro-RO" sz="1100">
              <a:latin typeface="Times New Roman" panose="02020603050405020304" pitchFamily="18" charset="0"/>
            </a:endParaRPr>
          </a:p>
          <a:p>
            <a:pPr>
              <a:lnSpc>
                <a:spcPct val="100000"/>
              </a:lnSpc>
              <a:spcBef>
                <a:spcPct val="0"/>
              </a:spcBef>
              <a:spcAft>
                <a:spcPts val="800"/>
              </a:spcAft>
              <a:buFontTx/>
              <a:buNone/>
              <a:defRPr/>
            </a:pPr>
            <a:endParaRPr lang="ro-RO" altLang="ro-RO" sz="1100">
              <a:latin typeface="Times New Roman" panose="02020603050405020304" pitchFamily="18" charset="0"/>
            </a:endParaRPr>
          </a:p>
          <a:p>
            <a:pPr>
              <a:lnSpc>
                <a:spcPct val="100000"/>
              </a:lnSpc>
              <a:spcBef>
                <a:spcPct val="0"/>
              </a:spcBef>
              <a:spcAft>
                <a:spcPts val="800"/>
              </a:spcAft>
              <a:buFontTx/>
              <a:buNone/>
              <a:defRPr/>
            </a:pPr>
            <a:endParaRPr lang="ro-RO" altLang="ro-RO" sz="1100">
              <a:latin typeface="Times New Roman" panose="02020603050405020304" pitchFamily="18" charset="0"/>
            </a:endParaRPr>
          </a:p>
          <a:p>
            <a:pPr>
              <a:lnSpc>
                <a:spcPct val="100000"/>
              </a:lnSpc>
              <a:spcBef>
                <a:spcPct val="0"/>
              </a:spcBef>
              <a:buFontTx/>
              <a:buNone/>
              <a:defRPr/>
            </a:pPr>
            <a:endParaRPr lang="ro-RO" altLang="ro-RO" sz="1800">
              <a:latin typeface="Arial Unicode MS" panose="020B0604020202020204" pitchFamily="34" charset="-128"/>
            </a:endParaRPr>
          </a:p>
        </p:txBody>
      </p:sp>
      <p:pic>
        <p:nvPicPr>
          <p:cNvPr id="9223" name="Picture 3" descr="Imagini pentru alcohol youth "/>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16075" y="2293938"/>
            <a:ext cx="7527925" cy="3268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24" name="Rectangle 2"/>
          <p:cNvSpPr txBox="1">
            <a:spLocks noChangeArrowheads="1"/>
          </p:cNvSpPr>
          <p:nvPr/>
        </p:nvSpPr>
        <p:spPr bwMode="auto">
          <a:xfrm>
            <a:off x="1560513" y="312739"/>
            <a:ext cx="7351712" cy="15320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1600">
                <a:solidFill>
                  <a:schemeClr val="tx1"/>
                </a:solidFill>
                <a:latin typeface="Tahoma" panose="020B0604030504040204" pitchFamily="34" charset="0"/>
                <a:cs typeface="Arial" panose="020B0604020202020204" pitchFamily="34" charset="0"/>
              </a:defRPr>
            </a:lvl1pPr>
            <a:lvl2pPr marL="685800" indent="-228600">
              <a:defRPr sz="1600">
                <a:solidFill>
                  <a:schemeClr val="tx1"/>
                </a:solidFill>
                <a:latin typeface="Tahoma" panose="020B0604030504040204" pitchFamily="34" charset="0"/>
                <a:cs typeface="Arial" panose="020B0604020202020204" pitchFamily="34" charset="0"/>
              </a:defRPr>
            </a:lvl2pPr>
            <a:lvl3pPr marL="1143000" indent="-228600">
              <a:defRPr sz="1600">
                <a:solidFill>
                  <a:schemeClr val="tx1"/>
                </a:solidFill>
                <a:latin typeface="Tahoma" panose="020B0604030504040204" pitchFamily="34" charset="0"/>
                <a:cs typeface="Arial" panose="020B0604020202020204" pitchFamily="34" charset="0"/>
              </a:defRPr>
            </a:lvl3pPr>
            <a:lvl4pPr marL="1600200" indent="-228600">
              <a:defRPr sz="1600">
                <a:solidFill>
                  <a:schemeClr val="tx1"/>
                </a:solidFill>
                <a:latin typeface="Tahoma" panose="020B0604030504040204" pitchFamily="34" charset="0"/>
                <a:cs typeface="Arial" panose="020B0604020202020204" pitchFamily="34" charset="0"/>
              </a:defRPr>
            </a:lvl4pPr>
            <a:lvl5pPr marL="2057400" indent="-228600">
              <a:defRPr sz="1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9pPr>
          </a:lstStyle>
          <a:p>
            <a:pPr algn="ctr" eaLnBrk="1" hangingPunct="1">
              <a:lnSpc>
                <a:spcPct val="150000"/>
              </a:lnSpc>
            </a:pPr>
            <a:r>
              <a:rPr lang="ro-RO" altLang="ro-RO" sz="3200" b="1" dirty="0">
                <a:solidFill>
                  <a:srgbClr val="E4E3C7"/>
                </a:solidFill>
                <a:latin typeface="Gabriola" panose="04040605051002020D02" pitchFamily="82" charset="0"/>
                <a:ea typeface="Gungsuh" panose="02030600000101010101" pitchFamily="18" charset="-127"/>
                <a:cs typeface="Arial Unicode MS" panose="020B0604020202020204" pitchFamily="34" charset="-128"/>
              </a:rPr>
              <a:t>LUNA  NAŢIONALĂ  A  INFORMĂRII DESPRE  EFECTELE  CONSUMULUI  DE  ALCOOL</a:t>
            </a:r>
          </a:p>
        </p:txBody>
      </p:sp>
      <p:pic>
        <p:nvPicPr>
          <p:cNvPr id="9225" name="Picture 4" descr="Imagini pentru labe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63284" y="1782192"/>
            <a:ext cx="1573212" cy="157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26" name="Rectangle 2"/>
          <p:cNvSpPr txBox="1">
            <a:spLocks noChangeArrowheads="1"/>
          </p:cNvSpPr>
          <p:nvPr/>
        </p:nvSpPr>
        <p:spPr bwMode="auto">
          <a:xfrm>
            <a:off x="1576388" y="5656263"/>
            <a:ext cx="7351712" cy="749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1600">
                <a:solidFill>
                  <a:schemeClr val="tx1"/>
                </a:solidFill>
                <a:latin typeface="Tahoma" panose="020B0604030504040204" pitchFamily="34" charset="0"/>
                <a:cs typeface="Arial" panose="020B0604020202020204" pitchFamily="34" charset="0"/>
              </a:defRPr>
            </a:lvl1pPr>
            <a:lvl2pPr marL="685800" indent="-228600">
              <a:defRPr sz="1600">
                <a:solidFill>
                  <a:schemeClr val="tx1"/>
                </a:solidFill>
                <a:latin typeface="Tahoma" panose="020B0604030504040204" pitchFamily="34" charset="0"/>
                <a:cs typeface="Arial" panose="020B0604020202020204" pitchFamily="34" charset="0"/>
              </a:defRPr>
            </a:lvl2pPr>
            <a:lvl3pPr marL="1143000" indent="-228600">
              <a:defRPr sz="1600">
                <a:solidFill>
                  <a:schemeClr val="tx1"/>
                </a:solidFill>
                <a:latin typeface="Tahoma" panose="020B0604030504040204" pitchFamily="34" charset="0"/>
                <a:cs typeface="Arial" panose="020B0604020202020204" pitchFamily="34" charset="0"/>
              </a:defRPr>
            </a:lvl3pPr>
            <a:lvl4pPr marL="1600200" indent="-228600">
              <a:defRPr sz="1600">
                <a:solidFill>
                  <a:schemeClr val="tx1"/>
                </a:solidFill>
                <a:latin typeface="Tahoma" panose="020B0604030504040204" pitchFamily="34" charset="0"/>
                <a:cs typeface="Arial" panose="020B0604020202020204" pitchFamily="34" charset="0"/>
              </a:defRPr>
            </a:lvl4pPr>
            <a:lvl5pPr marL="2057400" indent="-228600">
              <a:defRPr sz="1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9pPr>
          </a:lstStyle>
          <a:p>
            <a:pPr algn="ctr" eaLnBrk="1" hangingPunct="1">
              <a:lnSpc>
                <a:spcPct val="150000"/>
              </a:lnSpc>
            </a:pPr>
            <a:r>
              <a:rPr lang="ro-RO" altLang="ro-RO" sz="2400" b="1" dirty="0">
                <a:solidFill>
                  <a:schemeClr val="bg1"/>
                </a:solidFill>
                <a:latin typeface="Franklin Gothic Medium" panose="020B0603020102020204" pitchFamily="34" charset="0"/>
                <a:ea typeface="Gungsuh" panose="02030600000101010101" pitchFamily="18" charset="-127"/>
                <a:cs typeface="Arial Unicode MS" panose="020B0604020202020204" pitchFamily="34" charset="-128"/>
              </a:rPr>
              <a:t/>
            </a:r>
            <a:br>
              <a:rPr lang="ro-RO" altLang="ro-RO" sz="2400" b="1" dirty="0">
                <a:solidFill>
                  <a:schemeClr val="bg1"/>
                </a:solidFill>
                <a:latin typeface="Franklin Gothic Medium" panose="020B0603020102020204" pitchFamily="34" charset="0"/>
                <a:ea typeface="Gungsuh" panose="02030600000101010101" pitchFamily="18" charset="-127"/>
                <a:cs typeface="Arial Unicode MS" panose="020B0604020202020204" pitchFamily="34" charset="-128"/>
              </a:rPr>
            </a:br>
            <a:r>
              <a:rPr lang="ro-RO" altLang="ro-RO" sz="2400" b="1" dirty="0">
                <a:solidFill>
                  <a:schemeClr val="bg1"/>
                </a:solidFill>
                <a:latin typeface="Franklin Gothic Medium" panose="020B0603020102020204" pitchFamily="34" charset="0"/>
                <a:ea typeface="Gungsuh" panose="02030600000101010101" pitchFamily="18" charset="-127"/>
                <a:cs typeface="Arial Unicode MS" panose="020B0604020202020204" pitchFamily="34" charset="-128"/>
              </a:rPr>
              <a:t/>
            </a:r>
            <a:br>
              <a:rPr lang="ro-RO" altLang="ro-RO" sz="2400" b="1" dirty="0">
                <a:solidFill>
                  <a:schemeClr val="bg1"/>
                </a:solidFill>
                <a:latin typeface="Franklin Gothic Medium" panose="020B0603020102020204" pitchFamily="34" charset="0"/>
                <a:ea typeface="Gungsuh" panose="02030600000101010101" pitchFamily="18" charset="-127"/>
                <a:cs typeface="Arial Unicode MS" panose="020B0604020202020204" pitchFamily="34" charset="-128"/>
              </a:rPr>
            </a:br>
            <a:r>
              <a:rPr lang="ro-RO" altLang="ro-RO" sz="3200" b="1" dirty="0">
                <a:solidFill>
                  <a:srgbClr val="E4E3C7"/>
                </a:solidFill>
                <a:latin typeface="Gabriola" panose="04040605051002020D02" pitchFamily="82" charset="0"/>
                <a:ea typeface="Gungsuh" panose="02030600000101010101" pitchFamily="18" charset="-127"/>
                <a:cs typeface="Arial Unicode MS" panose="020B0604020202020204" pitchFamily="34" charset="-128"/>
              </a:rPr>
              <a:t>INFORMARE</a:t>
            </a:r>
            <a:endParaRPr lang="en-US" altLang="ro-RO" sz="2800" b="1" dirty="0">
              <a:solidFill>
                <a:srgbClr val="E4E3C7"/>
              </a:solidFill>
              <a:latin typeface="Gabriola" panose="04040605051002020D02" pitchFamily="82" charset="0"/>
              <a:ea typeface="Gungsuh" panose="02030600000101010101" pitchFamily="18" charset="-127"/>
              <a:cs typeface="Arial Unicode MS" panose="020B0604020202020204" pitchFamily="34" charset="-128"/>
            </a:endParaRPr>
          </a:p>
        </p:txBody>
      </p:sp>
      <p:pic>
        <p:nvPicPr>
          <p:cNvPr id="9228" name="Object 2"/>
          <p:cNvPicPr>
            <a:picLocks noChangeArrowheads="1"/>
          </p:cNvPicPr>
          <p:nvPr/>
        </p:nvPicPr>
        <p:blipFill>
          <a:blip r:embed="rId4" cstate="print">
            <a:extLst>
              <a:ext uri="{28A0092B-C50C-407E-A947-70E740481C1C}">
                <a14:useLocalDpi xmlns:a14="http://schemas.microsoft.com/office/drawing/2010/main" xmlns="" val="0"/>
              </a:ext>
            </a:extLst>
          </a:blip>
          <a:srcRect l="30763" r="30615" b="-9373"/>
          <a:stretch>
            <a:fillRect/>
          </a:stretch>
        </p:blipFill>
        <p:spPr bwMode="auto">
          <a:xfrm>
            <a:off x="2106613" y="3854450"/>
            <a:ext cx="1119187" cy="1001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 name="Rectangle 25"/>
          <p:cNvSpPr/>
          <p:nvPr/>
        </p:nvSpPr>
        <p:spPr>
          <a:xfrm>
            <a:off x="7944296" y="2113979"/>
            <a:ext cx="795338" cy="866904"/>
          </a:xfrm>
          <a:prstGeom prst="rect">
            <a:avLst/>
          </a:prstGeom>
        </p:spPr>
        <p:txBody>
          <a:bodyPr>
            <a:spAutoFit/>
          </a:bodyPr>
          <a:lstStyle/>
          <a:p>
            <a:pPr algn="ctr">
              <a:lnSpc>
                <a:spcPct val="150000"/>
              </a:lnSpc>
              <a:spcBef>
                <a:spcPts val="600"/>
              </a:spcBef>
              <a:defRPr/>
            </a:pPr>
            <a:r>
              <a:rPr lang="ro-RO" altLang="ro-RO" sz="1800" b="1" dirty="0">
                <a:solidFill>
                  <a:schemeClr val="bg1"/>
                </a:solidFill>
                <a:effectLst>
                  <a:outerShdw blurRad="38100" dist="38100" dir="2700000" algn="tl">
                    <a:srgbClr val="000000">
                      <a:alpha val="43137"/>
                    </a:srgbClr>
                  </a:outerShdw>
                </a:effectLst>
                <a:latin typeface="Gabriola" panose="04040605051002020D02" pitchFamily="82" charset="0"/>
                <a:ea typeface="Arial Unicode MS" panose="020B0604020202020204" pitchFamily="34" charset="-128"/>
                <a:cs typeface="Arial Unicode MS" panose="020B0604020202020204" pitchFamily="34" charset="-128"/>
              </a:rPr>
              <a:t>iunie 2022</a:t>
            </a:r>
            <a:endParaRPr lang="en-US" altLang="ro-RO" sz="1800" b="1" dirty="0">
              <a:solidFill>
                <a:schemeClr val="bg1"/>
              </a:solidFill>
              <a:effectLst>
                <a:outerShdw blurRad="38100" dist="38100" dir="2700000" algn="tl">
                  <a:srgbClr val="000000">
                    <a:alpha val="43137"/>
                  </a:srgbClr>
                </a:outerShdw>
              </a:effectLst>
              <a:latin typeface="Gabriola" panose="04040605051002020D02" pitchFamily="82" charset="0"/>
              <a:ea typeface="Arial Unicode MS" panose="020B0604020202020204" pitchFamily="34" charset="-128"/>
              <a:cs typeface="Arial Unicode MS" panose="020B0604020202020204" pitchFamily="34" charset="-128"/>
            </a:endParaRPr>
          </a:p>
        </p:txBody>
      </p:sp>
      <p:sp>
        <p:nvSpPr>
          <p:cNvPr id="2" name="Rectangle 1"/>
          <p:cNvSpPr/>
          <p:nvPr/>
        </p:nvSpPr>
        <p:spPr>
          <a:xfrm>
            <a:off x="-36513" y="0"/>
            <a:ext cx="159226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pic>
        <p:nvPicPr>
          <p:cNvPr id="9231" name="Picture 13"/>
          <p:cNvPicPr>
            <a:picLocks noChangeAspect="1" noChangeArrowheads="1"/>
          </p:cNvPicPr>
          <p:nvPr/>
        </p:nvPicPr>
        <p:blipFill>
          <a:blip r:embed="rId4" cstate="print">
            <a:extLst>
              <a:ext uri="{28A0092B-C50C-407E-A947-70E740481C1C}">
                <a14:useLocalDpi xmlns:a14="http://schemas.microsoft.com/office/drawing/2010/main" xmlns="" val="0"/>
              </a:ext>
            </a:extLst>
          </a:blip>
          <a:srcRect l="-3711" r="74094" b="-9373"/>
          <a:stretch>
            <a:fillRect/>
          </a:stretch>
        </p:blipFill>
        <p:spPr bwMode="auto">
          <a:xfrm>
            <a:off x="58738" y="4395817"/>
            <a:ext cx="1593850" cy="935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32" name="Object 2"/>
          <p:cNvPicPr>
            <a:picLocks noChangeArrowheads="1"/>
          </p:cNvPicPr>
          <p:nvPr/>
        </p:nvPicPr>
        <p:blipFill>
          <a:blip r:embed="rId4" cstate="print">
            <a:extLst>
              <a:ext uri="{28A0092B-C50C-407E-A947-70E740481C1C}">
                <a14:useLocalDpi xmlns:a14="http://schemas.microsoft.com/office/drawing/2010/main" xmlns="" val="0"/>
              </a:ext>
            </a:extLst>
          </a:blip>
          <a:srcRect l="75630" r="-6296" b="-9373"/>
          <a:stretch>
            <a:fillRect/>
          </a:stretch>
        </p:blipFill>
        <p:spPr bwMode="auto">
          <a:xfrm>
            <a:off x="-118730" y="1844824"/>
            <a:ext cx="1549400" cy="1133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33" name="Picture 17" descr="SIGLA_GUVERNULUI_ROMÂNIEI-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41313" y="446088"/>
            <a:ext cx="803275" cy="803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34" name="Object 2"/>
          <p:cNvPicPr>
            <a:picLocks noChangeArrowheads="1"/>
          </p:cNvPicPr>
          <p:nvPr/>
        </p:nvPicPr>
        <p:blipFill>
          <a:blip r:embed="rId4" cstate="print">
            <a:extLst>
              <a:ext uri="{28A0092B-C50C-407E-A947-70E740481C1C}">
                <a14:useLocalDpi xmlns:a14="http://schemas.microsoft.com/office/drawing/2010/main" xmlns="" val="0"/>
              </a:ext>
            </a:extLst>
          </a:blip>
          <a:srcRect l="30763" r="30615" b="-9373"/>
          <a:stretch>
            <a:fillRect/>
          </a:stretch>
        </p:blipFill>
        <p:spPr bwMode="auto">
          <a:xfrm>
            <a:off x="-44450" y="3099673"/>
            <a:ext cx="1576388" cy="1158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35" name="Rectangle 16"/>
          <p:cNvSpPr>
            <a:spLocks noChangeArrowheads="1"/>
          </p:cNvSpPr>
          <p:nvPr/>
        </p:nvSpPr>
        <p:spPr bwMode="auto">
          <a:xfrm>
            <a:off x="198438" y="1243013"/>
            <a:ext cx="1377950" cy="3016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Tahoma" panose="020B0604030504040204" pitchFamily="34" charset="0"/>
                <a:cs typeface="Arial" panose="020B0604020202020204" pitchFamily="34" charset="0"/>
              </a:defRPr>
            </a:lvl1pPr>
            <a:lvl2pPr marL="742950" indent="-285750">
              <a:defRPr sz="1600">
                <a:solidFill>
                  <a:schemeClr val="tx1"/>
                </a:solidFill>
                <a:latin typeface="Tahoma" panose="020B0604030504040204" pitchFamily="34" charset="0"/>
                <a:cs typeface="Arial" panose="020B0604020202020204" pitchFamily="34" charset="0"/>
              </a:defRPr>
            </a:lvl2pPr>
            <a:lvl3pPr marL="1143000" indent="-228600">
              <a:defRPr sz="1600">
                <a:solidFill>
                  <a:schemeClr val="tx1"/>
                </a:solidFill>
                <a:latin typeface="Tahoma" panose="020B0604030504040204" pitchFamily="34" charset="0"/>
                <a:cs typeface="Arial" panose="020B0604020202020204" pitchFamily="34" charset="0"/>
              </a:defRPr>
            </a:lvl3pPr>
            <a:lvl4pPr marL="1600200" indent="-228600">
              <a:defRPr sz="1600">
                <a:solidFill>
                  <a:schemeClr val="tx1"/>
                </a:solidFill>
                <a:latin typeface="Tahoma" panose="020B0604030504040204" pitchFamily="34" charset="0"/>
                <a:cs typeface="Arial" panose="020B0604020202020204" pitchFamily="34" charset="0"/>
              </a:defRPr>
            </a:lvl4pPr>
            <a:lvl5pPr marL="2057400" indent="-228600">
              <a:defRPr sz="1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9pPr>
          </a:lstStyle>
          <a:p>
            <a:pPr>
              <a:spcAft>
                <a:spcPts val="800"/>
              </a:spcAft>
            </a:pPr>
            <a:r>
              <a:rPr lang="fr-FR" altLang="ro-RO" sz="800" b="1" dirty="0">
                <a:solidFill>
                  <a:srgbClr val="002060"/>
                </a:solidFill>
                <a:latin typeface="Arial" panose="020B0604020202020204" pitchFamily="34" charset="0"/>
              </a:rPr>
              <a:t>MINISTERUL </a:t>
            </a:r>
            <a:r>
              <a:rPr lang="ro-RO" altLang="ro-RO" sz="800" b="1" dirty="0">
                <a:solidFill>
                  <a:srgbClr val="002060"/>
                </a:solidFill>
                <a:latin typeface="Arial" panose="020B0604020202020204" pitchFamily="34" charset="0"/>
              </a:rPr>
              <a:t>S</a:t>
            </a:r>
            <a:r>
              <a:rPr lang="fr-FR" altLang="ro-RO" sz="800" b="1" dirty="0">
                <a:solidFill>
                  <a:srgbClr val="002060"/>
                </a:solidFill>
                <a:latin typeface="Arial" panose="020B0604020202020204" pitchFamily="34" charset="0"/>
              </a:rPr>
              <a:t>ĂNĂTĂȚII</a:t>
            </a:r>
            <a:endParaRPr lang="ro-RO" altLang="ro-RO" sz="800" dirty="0">
              <a:latin typeface="Arial" panose="020B0604020202020204" pitchFamily="34" charset="0"/>
            </a:endParaRPr>
          </a:p>
        </p:txBody>
      </p:sp>
      <p:pic>
        <p:nvPicPr>
          <p:cNvPr id="1026" name="Picture 65" descr="Imagini pentru CNEPSS"/>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89802" y="3336572"/>
            <a:ext cx="1007896" cy="5279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Rectangle 16"/>
          <p:cNvSpPr>
            <a:spLocks noChangeArrowheads="1"/>
          </p:cNvSpPr>
          <p:nvPr/>
        </p:nvSpPr>
        <p:spPr bwMode="auto">
          <a:xfrm>
            <a:off x="58738" y="3637027"/>
            <a:ext cx="1338262" cy="227459"/>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Tahoma" panose="020B0604030504040204" pitchFamily="34" charset="0"/>
                <a:cs typeface="Arial" panose="020B0604020202020204" pitchFamily="34" charset="0"/>
              </a:defRPr>
            </a:lvl1pPr>
            <a:lvl2pPr marL="742950" indent="-285750">
              <a:defRPr sz="1600">
                <a:solidFill>
                  <a:schemeClr val="tx1"/>
                </a:solidFill>
                <a:latin typeface="Tahoma" panose="020B0604030504040204" pitchFamily="34" charset="0"/>
                <a:cs typeface="Arial" panose="020B0604020202020204" pitchFamily="34" charset="0"/>
              </a:defRPr>
            </a:lvl2pPr>
            <a:lvl3pPr marL="1143000" indent="-228600">
              <a:defRPr sz="1600">
                <a:solidFill>
                  <a:schemeClr val="tx1"/>
                </a:solidFill>
                <a:latin typeface="Tahoma" panose="020B0604030504040204" pitchFamily="34" charset="0"/>
                <a:cs typeface="Arial" panose="020B0604020202020204" pitchFamily="34" charset="0"/>
              </a:defRPr>
            </a:lvl3pPr>
            <a:lvl4pPr marL="1600200" indent="-228600">
              <a:defRPr sz="1600">
                <a:solidFill>
                  <a:schemeClr val="tx1"/>
                </a:solidFill>
                <a:latin typeface="Tahoma" panose="020B0604030504040204" pitchFamily="34" charset="0"/>
                <a:cs typeface="Arial" panose="020B0604020202020204" pitchFamily="34" charset="0"/>
              </a:defRPr>
            </a:lvl4pPr>
            <a:lvl5pPr marL="2057400" indent="-228600">
              <a:defRPr sz="1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9pPr>
          </a:lstStyle>
          <a:p>
            <a:pPr>
              <a:spcAft>
                <a:spcPts val="800"/>
              </a:spcAft>
            </a:pPr>
            <a:endParaRPr lang="ro-RO" altLang="ro-RO" sz="800" dirty="0">
              <a:latin typeface="Arial Narrow" panose="020B0606020202030204" pitchFamily="34" charset="0"/>
            </a:endParaRPr>
          </a:p>
        </p:txBody>
      </p:sp>
      <p:sp>
        <p:nvSpPr>
          <p:cNvPr id="20" name="Rectangle 16"/>
          <p:cNvSpPr>
            <a:spLocks noChangeArrowheads="1"/>
          </p:cNvSpPr>
          <p:nvPr/>
        </p:nvSpPr>
        <p:spPr bwMode="auto">
          <a:xfrm>
            <a:off x="201613" y="3624173"/>
            <a:ext cx="1338262" cy="227459"/>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Tahoma" panose="020B0604030504040204" pitchFamily="34" charset="0"/>
                <a:cs typeface="Arial" panose="020B0604020202020204" pitchFamily="34" charset="0"/>
              </a:defRPr>
            </a:lvl1pPr>
            <a:lvl2pPr marL="742950" indent="-285750">
              <a:defRPr sz="1600">
                <a:solidFill>
                  <a:schemeClr val="tx1"/>
                </a:solidFill>
                <a:latin typeface="Tahoma" panose="020B0604030504040204" pitchFamily="34" charset="0"/>
                <a:cs typeface="Arial" panose="020B0604020202020204" pitchFamily="34" charset="0"/>
              </a:defRPr>
            </a:lvl2pPr>
            <a:lvl3pPr marL="1143000" indent="-228600">
              <a:defRPr sz="1600">
                <a:solidFill>
                  <a:schemeClr val="tx1"/>
                </a:solidFill>
                <a:latin typeface="Tahoma" panose="020B0604030504040204" pitchFamily="34" charset="0"/>
                <a:cs typeface="Arial" panose="020B0604020202020204" pitchFamily="34" charset="0"/>
              </a:defRPr>
            </a:lvl3pPr>
            <a:lvl4pPr marL="1600200" indent="-228600">
              <a:defRPr sz="1600">
                <a:solidFill>
                  <a:schemeClr val="tx1"/>
                </a:solidFill>
                <a:latin typeface="Tahoma" panose="020B0604030504040204" pitchFamily="34" charset="0"/>
                <a:cs typeface="Arial" panose="020B0604020202020204" pitchFamily="34" charset="0"/>
              </a:defRPr>
            </a:lvl4pPr>
            <a:lvl5pPr marL="2057400" indent="-228600">
              <a:defRPr sz="1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9pPr>
          </a:lstStyle>
          <a:p>
            <a:pPr>
              <a:spcAft>
                <a:spcPts val="800"/>
              </a:spcAft>
            </a:pPr>
            <a:endParaRPr lang="ro-RO" altLang="ro-RO" sz="800" dirty="0">
              <a:latin typeface="Arial Narrow" panose="020B0606020202030204" pitchFamily="34" charset="0"/>
            </a:endParaRPr>
          </a:p>
        </p:txBody>
      </p:sp>
      <p:sp>
        <p:nvSpPr>
          <p:cNvPr id="21" name="Rectangle 16"/>
          <p:cNvSpPr>
            <a:spLocks noChangeArrowheads="1"/>
          </p:cNvSpPr>
          <p:nvPr/>
        </p:nvSpPr>
        <p:spPr bwMode="auto">
          <a:xfrm>
            <a:off x="52720" y="3180978"/>
            <a:ext cx="1377950" cy="21438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Tahoma" panose="020B0604030504040204" pitchFamily="34" charset="0"/>
                <a:cs typeface="Arial" panose="020B0604020202020204" pitchFamily="34" charset="0"/>
              </a:defRPr>
            </a:lvl1pPr>
            <a:lvl2pPr marL="742950" indent="-285750">
              <a:defRPr sz="1600">
                <a:solidFill>
                  <a:schemeClr val="tx1"/>
                </a:solidFill>
                <a:latin typeface="Tahoma" panose="020B0604030504040204" pitchFamily="34" charset="0"/>
                <a:cs typeface="Arial" panose="020B0604020202020204" pitchFamily="34" charset="0"/>
              </a:defRPr>
            </a:lvl2pPr>
            <a:lvl3pPr marL="1143000" indent="-228600">
              <a:defRPr sz="1600">
                <a:solidFill>
                  <a:schemeClr val="tx1"/>
                </a:solidFill>
                <a:latin typeface="Tahoma" panose="020B0604030504040204" pitchFamily="34" charset="0"/>
                <a:cs typeface="Arial" panose="020B0604020202020204" pitchFamily="34" charset="0"/>
              </a:defRPr>
            </a:lvl3pPr>
            <a:lvl4pPr marL="1600200" indent="-228600">
              <a:defRPr sz="1600">
                <a:solidFill>
                  <a:schemeClr val="tx1"/>
                </a:solidFill>
                <a:latin typeface="Tahoma" panose="020B0604030504040204" pitchFamily="34" charset="0"/>
                <a:cs typeface="Arial" panose="020B0604020202020204" pitchFamily="34" charset="0"/>
              </a:defRPr>
            </a:lvl4pPr>
            <a:lvl5pPr marL="2057400" indent="-228600">
              <a:defRPr sz="1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9pPr>
          </a:lstStyle>
          <a:p>
            <a:pPr>
              <a:spcAft>
                <a:spcPts val="800"/>
              </a:spcAft>
            </a:pPr>
            <a:endParaRPr lang="ro-RO" altLang="ro-RO" sz="800" dirty="0">
              <a:latin typeface="Arial Narrow" panose="020B0606020202030204" pitchFamily="34" charset="0"/>
            </a:endParaRPr>
          </a:p>
        </p:txBody>
      </p:sp>
      <p:sp>
        <p:nvSpPr>
          <p:cNvPr id="22" name="TextBox 21"/>
          <p:cNvSpPr txBox="1"/>
          <p:nvPr/>
        </p:nvSpPr>
        <p:spPr>
          <a:xfrm>
            <a:off x="107504" y="6237312"/>
            <a:ext cx="1331640" cy="338554"/>
          </a:xfrm>
          <a:prstGeom prst="rect">
            <a:avLst/>
          </a:prstGeom>
          <a:noFill/>
        </p:spPr>
        <p:txBody>
          <a:bodyPr wrap="square" rtlCol="0">
            <a:spAutoFit/>
          </a:bodyPr>
          <a:lstStyle/>
          <a:p>
            <a:pPr algn="ctr"/>
            <a:r>
              <a:rPr lang="ro-RO" sz="800" b="1" dirty="0" smtClean="0">
                <a:solidFill>
                  <a:srgbClr val="002060"/>
                </a:solidFill>
                <a:latin typeface="Arial Narrow" pitchFamily="34" charset="0"/>
              </a:rPr>
              <a:t>DIRECȚIA DE SĂNĂTATE PUBLICĂ SIBIU</a:t>
            </a:r>
            <a:endParaRPr lang="en-GB" sz="800" b="1" dirty="0">
              <a:solidFill>
                <a:srgbClr val="002060"/>
              </a:solidFill>
              <a:latin typeface="Arial Narrow" pitchFamily="34" charset="0"/>
            </a:endParaRPr>
          </a:p>
        </p:txBody>
      </p:sp>
      <p:sp>
        <p:nvSpPr>
          <p:cNvPr id="23" name="Rectangle 22"/>
          <p:cNvSpPr/>
          <p:nvPr/>
        </p:nvSpPr>
        <p:spPr>
          <a:xfrm>
            <a:off x="467544" y="5589240"/>
            <a:ext cx="648072" cy="648072"/>
          </a:xfrm>
          <a:prstGeom prst="rect">
            <a:avLst/>
          </a:prstGeom>
          <a:blipFill>
            <a:blip r:embed="rId7"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3" descr="sigla sibiu.png"/>
          <p:cNvPicPr>
            <a:picLocks noChangeAspect="1"/>
          </p:cNvPicPr>
          <p:nvPr/>
        </p:nvPicPr>
        <p:blipFill>
          <a:blip r:embed="rId7" cstate="print"/>
          <a:stretch>
            <a:fillRect/>
          </a:stretch>
        </p:blipFill>
        <p:spPr>
          <a:xfrm>
            <a:off x="3971925" y="2828925"/>
            <a:ext cx="1200150" cy="1200150"/>
          </a:xfrm>
          <a:prstGeom prst="rect">
            <a:avLst/>
          </a:prstGeom>
        </p:spPr>
      </p:pic>
      <p:pic>
        <p:nvPicPr>
          <p:cNvPr id="25" name="Picture 24" descr="sigla sibiu.png"/>
          <p:cNvPicPr>
            <a:picLocks noChangeAspect="1"/>
          </p:cNvPicPr>
          <p:nvPr/>
        </p:nvPicPr>
        <p:blipFill>
          <a:blip r:embed="rId7" cstate="print"/>
          <a:stretch>
            <a:fillRect/>
          </a:stretch>
        </p:blipFill>
        <p:spPr>
          <a:xfrm>
            <a:off x="3971925" y="2828925"/>
            <a:ext cx="1200150" cy="12001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p:cNvSpPr/>
          <p:nvPr/>
        </p:nvSpPr>
        <p:spPr>
          <a:xfrm>
            <a:off x="34712" y="-12501"/>
            <a:ext cx="8977312" cy="7446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altLang="ro-RO" sz="3200" b="1" dirty="0">
                <a:solidFill>
                  <a:schemeClr val="accent4">
                    <a:lumMod val="75000"/>
                  </a:schemeClr>
                </a:solidFill>
                <a:latin typeface="Gabriola" panose="04040605051002020D02" pitchFamily="82" charset="0"/>
                <a:ea typeface="GungsuhChe" panose="02030609000101010101" pitchFamily="49" charset="-127"/>
              </a:rPr>
              <a:t> Efectele psihologice și sociale ale consumului de  alcool</a:t>
            </a:r>
          </a:p>
        </p:txBody>
      </p:sp>
      <p:cxnSp>
        <p:nvCxnSpPr>
          <p:cNvPr id="10" name="Straight Connector 9"/>
          <p:cNvCxnSpPr/>
          <p:nvPr/>
        </p:nvCxnSpPr>
        <p:spPr>
          <a:xfrm>
            <a:off x="230957" y="750143"/>
            <a:ext cx="8424936" cy="11606"/>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AutoShape 21"/>
          <p:cNvSpPr>
            <a:spLocks/>
          </p:cNvSpPr>
          <p:nvPr/>
        </p:nvSpPr>
        <p:spPr bwMode="auto">
          <a:xfrm>
            <a:off x="154472" y="965114"/>
            <a:ext cx="5000488" cy="679736"/>
          </a:xfrm>
          <a:prstGeom prst="accentCallout1">
            <a:avLst>
              <a:gd name="adj1" fmla="val 49000"/>
              <a:gd name="adj2" fmla="val 101653"/>
              <a:gd name="adj3" fmla="val 81566"/>
              <a:gd name="adj4" fmla="val 109148"/>
            </a:avLst>
          </a:prstGeom>
          <a:solidFill>
            <a:schemeClr val="tx1">
              <a:lumMod val="50000"/>
              <a:lumOff val="50000"/>
            </a:schemeClr>
          </a:solidFill>
          <a:ln w="12700">
            <a:solidFill>
              <a:schemeClr val="tx1"/>
            </a:solidFill>
            <a:miter lim="800000"/>
            <a:headEnd/>
            <a:tailEnd/>
          </a:ln>
        </p:spPr>
        <p:txBody>
          <a:bodyPr/>
          <a:lstStyle>
            <a:lvl1pPr>
              <a:defRPr sz="1600">
                <a:solidFill>
                  <a:schemeClr val="tx1"/>
                </a:solidFill>
                <a:latin typeface="Tahoma" panose="020B0604030504040204" pitchFamily="34" charset="0"/>
                <a:cs typeface="Arial" panose="020B0604020202020204" pitchFamily="34" charset="0"/>
              </a:defRPr>
            </a:lvl1pPr>
            <a:lvl2pPr marL="742950" indent="-285750">
              <a:defRPr sz="1600">
                <a:solidFill>
                  <a:schemeClr val="tx1"/>
                </a:solidFill>
                <a:latin typeface="Tahoma" panose="020B0604030504040204" pitchFamily="34" charset="0"/>
                <a:cs typeface="Arial" panose="020B0604020202020204" pitchFamily="34" charset="0"/>
              </a:defRPr>
            </a:lvl2pPr>
            <a:lvl3pPr marL="1143000" indent="-228600">
              <a:defRPr sz="1600">
                <a:solidFill>
                  <a:schemeClr val="tx1"/>
                </a:solidFill>
                <a:latin typeface="Tahoma" panose="020B0604030504040204" pitchFamily="34" charset="0"/>
                <a:cs typeface="Arial" panose="020B0604020202020204" pitchFamily="34" charset="0"/>
              </a:defRPr>
            </a:lvl3pPr>
            <a:lvl4pPr marL="1600200" indent="-228600">
              <a:defRPr sz="1600">
                <a:solidFill>
                  <a:schemeClr val="tx1"/>
                </a:solidFill>
                <a:latin typeface="Tahoma" panose="020B0604030504040204" pitchFamily="34" charset="0"/>
                <a:cs typeface="Arial" panose="020B0604020202020204" pitchFamily="34" charset="0"/>
              </a:defRPr>
            </a:lvl4pPr>
            <a:lvl5pPr marL="2057400" indent="-228600">
              <a:defRPr sz="1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9pPr>
          </a:lstStyle>
          <a:p>
            <a:pPr eaLnBrk="1" hangingPunct="1"/>
            <a:r>
              <a:rPr lang="ro-RO" sz="1400" b="1" dirty="0">
                <a:solidFill>
                  <a:schemeClr val="bg1"/>
                </a:solidFill>
              </a:rPr>
              <a:t>Deteriorarea relațiilor familiale și sociale:</a:t>
            </a:r>
            <a:r>
              <a:rPr lang="ro-RO" sz="1400" dirty="0">
                <a:solidFill>
                  <a:schemeClr val="bg1"/>
                </a:solidFill>
              </a:rPr>
              <a:t> conflicte, divorț, abuz, neglijarea copiilor, pierderea prietenilor, excludere socială</a:t>
            </a:r>
            <a:endParaRPr lang="en-US" altLang="ro-RO" sz="1400" dirty="0">
              <a:solidFill>
                <a:schemeClr val="bg1"/>
              </a:solidFill>
            </a:endParaRPr>
          </a:p>
        </p:txBody>
      </p:sp>
      <p:sp>
        <p:nvSpPr>
          <p:cNvPr id="13" name="AutoShape 21"/>
          <p:cNvSpPr>
            <a:spLocks/>
          </p:cNvSpPr>
          <p:nvPr/>
        </p:nvSpPr>
        <p:spPr bwMode="auto">
          <a:xfrm>
            <a:off x="169248" y="1749420"/>
            <a:ext cx="4985711" cy="318039"/>
          </a:xfrm>
          <a:prstGeom prst="accentCallout1">
            <a:avLst>
              <a:gd name="adj1" fmla="val 58269"/>
              <a:gd name="adj2" fmla="val 101586"/>
              <a:gd name="adj3" fmla="val 130339"/>
              <a:gd name="adj4" fmla="val 109315"/>
            </a:avLst>
          </a:prstGeom>
          <a:solidFill>
            <a:schemeClr val="bg1">
              <a:lumMod val="95000"/>
            </a:schemeClr>
          </a:solidFill>
          <a:ln w="12700">
            <a:solidFill>
              <a:schemeClr val="tx1"/>
            </a:solidFill>
            <a:miter lim="800000"/>
            <a:headEnd/>
            <a:tailEnd/>
          </a:ln>
        </p:spPr>
        <p:txBody>
          <a:bodyPr/>
          <a:lstStyle>
            <a:lvl1pPr>
              <a:defRPr sz="1600">
                <a:solidFill>
                  <a:schemeClr val="tx1"/>
                </a:solidFill>
                <a:latin typeface="Tahoma" panose="020B0604030504040204" pitchFamily="34" charset="0"/>
                <a:cs typeface="Arial" panose="020B0604020202020204" pitchFamily="34" charset="0"/>
              </a:defRPr>
            </a:lvl1pPr>
            <a:lvl2pPr marL="742950" indent="-285750">
              <a:defRPr sz="1600">
                <a:solidFill>
                  <a:schemeClr val="tx1"/>
                </a:solidFill>
                <a:latin typeface="Tahoma" panose="020B0604030504040204" pitchFamily="34" charset="0"/>
                <a:cs typeface="Arial" panose="020B0604020202020204" pitchFamily="34" charset="0"/>
              </a:defRPr>
            </a:lvl2pPr>
            <a:lvl3pPr marL="1143000" indent="-228600">
              <a:defRPr sz="1600">
                <a:solidFill>
                  <a:schemeClr val="tx1"/>
                </a:solidFill>
                <a:latin typeface="Tahoma" panose="020B0604030504040204" pitchFamily="34" charset="0"/>
                <a:cs typeface="Arial" panose="020B0604020202020204" pitchFamily="34" charset="0"/>
              </a:defRPr>
            </a:lvl3pPr>
            <a:lvl4pPr marL="1600200" indent="-228600">
              <a:defRPr sz="1600">
                <a:solidFill>
                  <a:schemeClr val="tx1"/>
                </a:solidFill>
                <a:latin typeface="Tahoma" panose="020B0604030504040204" pitchFamily="34" charset="0"/>
                <a:cs typeface="Arial" panose="020B0604020202020204" pitchFamily="34" charset="0"/>
              </a:defRPr>
            </a:lvl4pPr>
            <a:lvl5pPr marL="2057400" indent="-228600">
              <a:defRPr sz="1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9pPr>
          </a:lstStyle>
          <a:p>
            <a:pPr eaLnBrk="1" hangingPunct="1"/>
            <a:r>
              <a:rPr lang="ro-RO" sz="1400" b="1" dirty="0"/>
              <a:t>Dificultăți financiare, pierderea locuinței</a:t>
            </a:r>
            <a:endParaRPr lang="en-US" altLang="ro-RO" sz="1400" dirty="0">
              <a:solidFill>
                <a:srgbClr val="4D4D4D"/>
              </a:solidFill>
            </a:endParaRPr>
          </a:p>
        </p:txBody>
      </p:sp>
      <p:sp>
        <p:nvSpPr>
          <p:cNvPr id="14" name="AutoShape 21"/>
          <p:cNvSpPr>
            <a:spLocks/>
          </p:cNvSpPr>
          <p:nvPr/>
        </p:nvSpPr>
        <p:spPr bwMode="auto">
          <a:xfrm>
            <a:off x="178967" y="2208733"/>
            <a:ext cx="4975993" cy="519444"/>
          </a:xfrm>
          <a:prstGeom prst="accentCallout1">
            <a:avLst>
              <a:gd name="adj1" fmla="val 54747"/>
              <a:gd name="adj2" fmla="val 101695"/>
              <a:gd name="adj3" fmla="val 103459"/>
              <a:gd name="adj4" fmla="val 108880"/>
            </a:avLst>
          </a:prstGeom>
          <a:solidFill>
            <a:schemeClr val="tx1">
              <a:lumMod val="50000"/>
              <a:lumOff val="50000"/>
            </a:schemeClr>
          </a:solidFill>
          <a:ln w="12700">
            <a:solidFill>
              <a:schemeClr val="tx1"/>
            </a:solidFill>
            <a:miter lim="800000"/>
            <a:headEnd/>
            <a:tailEnd/>
          </a:ln>
        </p:spPr>
        <p:txBody>
          <a:bodyPr/>
          <a:lstStyle>
            <a:lvl1pPr>
              <a:defRPr sz="1600">
                <a:solidFill>
                  <a:schemeClr val="tx1"/>
                </a:solidFill>
                <a:latin typeface="Tahoma" panose="020B0604030504040204" pitchFamily="34" charset="0"/>
                <a:cs typeface="Arial" panose="020B0604020202020204" pitchFamily="34" charset="0"/>
              </a:defRPr>
            </a:lvl1pPr>
            <a:lvl2pPr marL="742950" indent="-285750">
              <a:defRPr sz="1600">
                <a:solidFill>
                  <a:schemeClr val="tx1"/>
                </a:solidFill>
                <a:latin typeface="Tahoma" panose="020B0604030504040204" pitchFamily="34" charset="0"/>
                <a:cs typeface="Arial" panose="020B0604020202020204" pitchFamily="34" charset="0"/>
              </a:defRPr>
            </a:lvl2pPr>
            <a:lvl3pPr marL="1143000" indent="-228600">
              <a:defRPr sz="1600">
                <a:solidFill>
                  <a:schemeClr val="tx1"/>
                </a:solidFill>
                <a:latin typeface="Tahoma" panose="020B0604030504040204" pitchFamily="34" charset="0"/>
                <a:cs typeface="Arial" panose="020B0604020202020204" pitchFamily="34" charset="0"/>
              </a:defRPr>
            </a:lvl3pPr>
            <a:lvl4pPr marL="1600200" indent="-228600">
              <a:defRPr sz="1600">
                <a:solidFill>
                  <a:schemeClr val="tx1"/>
                </a:solidFill>
                <a:latin typeface="Tahoma" panose="020B0604030504040204" pitchFamily="34" charset="0"/>
                <a:cs typeface="Arial" panose="020B0604020202020204" pitchFamily="34" charset="0"/>
              </a:defRPr>
            </a:lvl4pPr>
            <a:lvl5pPr marL="2057400" indent="-228600">
              <a:defRPr sz="1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9pPr>
          </a:lstStyle>
          <a:p>
            <a:pPr eaLnBrk="1" hangingPunct="1"/>
            <a:r>
              <a:rPr lang="ro-RO" sz="1400" b="1" dirty="0">
                <a:solidFill>
                  <a:schemeClr val="bg1"/>
                </a:solidFill>
                <a:latin typeface="Arial" panose="020B0604020202020204" pitchFamily="34" charset="0"/>
              </a:rPr>
              <a:t>Consum de alte substanțe de abuz</a:t>
            </a:r>
            <a:r>
              <a:rPr lang="ro-RO" sz="1400" dirty="0">
                <a:solidFill>
                  <a:schemeClr val="bg1"/>
                </a:solidFill>
                <a:latin typeface="Arial" panose="020B0604020202020204" pitchFamily="34" charset="0"/>
              </a:rPr>
              <a:t>: tutun, droguri ilegale</a:t>
            </a:r>
            <a:endParaRPr lang="en-US" altLang="ro-RO" sz="1400" dirty="0">
              <a:solidFill>
                <a:schemeClr val="bg1"/>
              </a:solidFill>
              <a:latin typeface="Arial" panose="020B0604020202020204" pitchFamily="34" charset="0"/>
            </a:endParaRPr>
          </a:p>
        </p:txBody>
      </p:sp>
      <p:sp>
        <p:nvSpPr>
          <p:cNvPr id="15" name="AutoShape 21"/>
          <p:cNvSpPr>
            <a:spLocks/>
          </p:cNvSpPr>
          <p:nvPr/>
        </p:nvSpPr>
        <p:spPr bwMode="auto">
          <a:xfrm>
            <a:off x="213841" y="2817650"/>
            <a:ext cx="4941119" cy="402466"/>
          </a:xfrm>
          <a:prstGeom prst="accentCallout1">
            <a:avLst>
              <a:gd name="adj1" fmla="val 56573"/>
              <a:gd name="adj2" fmla="val 101756"/>
              <a:gd name="adj3" fmla="val 56027"/>
              <a:gd name="adj4" fmla="val 106669"/>
            </a:avLst>
          </a:prstGeom>
          <a:solidFill>
            <a:schemeClr val="bg1">
              <a:lumMod val="95000"/>
            </a:schemeClr>
          </a:solidFill>
          <a:ln w="12700">
            <a:solidFill>
              <a:schemeClr val="tx1"/>
            </a:solidFill>
            <a:miter lim="800000"/>
            <a:headEnd/>
            <a:tailEnd/>
          </a:ln>
        </p:spPr>
        <p:txBody>
          <a:bodyPr/>
          <a:lstStyle>
            <a:lvl1pPr>
              <a:defRPr sz="1600">
                <a:solidFill>
                  <a:schemeClr val="tx1"/>
                </a:solidFill>
                <a:latin typeface="Tahoma" panose="020B0604030504040204" pitchFamily="34" charset="0"/>
                <a:cs typeface="Arial" panose="020B0604020202020204" pitchFamily="34" charset="0"/>
              </a:defRPr>
            </a:lvl1pPr>
            <a:lvl2pPr marL="742950" indent="-285750">
              <a:defRPr sz="1600">
                <a:solidFill>
                  <a:schemeClr val="tx1"/>
                </a:solidFill>
                <a:latin typeface="Tahoma" panose="020B0604030504040204" pitchFamily="34" charset="0"/>
                <a:cs typeface="Arial" panose="020B0604020202020204" pitchFamily="34" charset="0"/>
              </a:defRPr>
            </a:lvl2pPr>
            <a:lvl3pPr marL="1143000" indent="-228600">
              <a:defRPr sz="1600">
                <a:solidFill>
                  <a:schemeClr val="tx1"/>
                </a:solidFill>
                <a:latin typeface="Tahoma" panose="020B0604030504040204" pitchFamily="34" charset="0"/>
                <a:cs typeface="Arial" panose="020B0604020202020204" pitchFamily="34" charset="0"/>
              </a:defRPr>
            </a:lvl3pPr>
            <a:lvl4pPr marL="1600200" indent="-228600">
              <a:defRPr sz="1600">
                <a:solidFill>
                  <a:schemeClr val="tx1"/>
                </a:solidFill>
                <a:latin typeface="Tahoma" panose="020B0604030504040204" pitchFamily="34" charset="0"/>
                <a:cs typeface="Arial" panose="020B0604020202020204" pitchFamily="34" charset="0"/>
              </a:defRPr>
            </a:lvl4pPr>
            <a:lvl5pPr marL="2057400" indent="-228600">
              <a:defRPr sz="1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9pPr>
          </a:lstStyle>
          <a:p>
            <a:pPr eaLnBrk="1" hangingPunct="1"/>
            <a:r>
              <a:rPr lang="ro-RO" sz="1400" b="1" dirty="0">
                <a:latin typeface="Arial" panose="020B0604020202020204" pitchFamily="34" charset="0"/>
              </a:rPr>
              <a:t>Accidente: </a:t>
            </a:r>
            <a:r>
              <a:rPr lang="ro-RO" sz="1400" dirty="0">
                <a:solidFill>
                  <a:schemeClr val="bg2">
                    <a:lumMod val="25000"/>
                  </a:schemeClr>
                </a:solidFill>
                <a:latin typeface="Arial" panose="020B0604020202020204" pitchFamily="34" charset="0"/>
              </a:rPr>
              <a:t>de trafic, la domiciliu, la locul de muncă</a:t>
            </a:r>
            <a:endParaRPr lang="en-US" altLang="ro-RO" sz="1400" dirty="0">
              <a:solidFill>
                <a:schemeClr val="bg2">
                  <a:lumMod val="25000"/>
                </a:schemeClr>
              </a:solidFill>
              <a:latin typeface="Arial" panose="020B0604020202020204" pitchFamily="34" charset="0"/>
            </a:endParaRPr>
          </a:p>
        </p:txBody>
      </p:sp>
      <p:sp>
        <p:nvSpPr>
          <p:cNvPr id="16" name="AutoShape 21"/>
          <p:cNvSpPr>
            <a:spLocks/>
          </p:cNvSpPr>
          <p:nvPr/>
        </p:nvSpPr>
        <p:spPr bwMode="auto">
          <a:xfrm>
            <a:off x="217570" y="5736575"/>
            <a:ext cx="4941119" cy="499703"/>
          </a:xfrm>
          <a:prstGeom prst="accentCallout1">
            <a:avLst>
              <a:gd name="adj1" fmla="val 66292"/>
              <a:gd name="adj2" fmla="val 101903"/>
              <a:gd name="adj3" fmla="val -3071"/>
              <a:gd name="adj4" fmla="val 108585"/>
            </a:avLst>
          </a:prstGeom>
          <a:solidFill>
            <a:schemeClr val="bg1">
              <a:lumMod val="95000"/>
            </a:schemeClr>
          </a:solidFill>
          <a:ln w="12700">
            <a:solidFill>
              <a:schemeClr val="tx1"/>
            </a:solidFill>
            <a:miter lim="800000"/>
            <a:headEnd/>
            <a:tailEnd/>
          </a:ln>
        </p:spPr>
        <p:txBody>
          <a:bodyPr/>
          <a:lstStyle>
            <a:lvl1pPr>
              <a:defRPr sz="1600">
                <a:solidFill>
                  <a:schemeClr val="tx1"/>
                </a:solidFill>
                <a:latin typeface="Tahoma" panose="020B0604030504040204" pitchFamily="34" charset="0"/>
                <a:cs typeface="Arial" panose="020B0604020202020204" pitchFamily="34" charset="0"/>
              </a:defRPr>
            </a:lvl1pPr>
            <a:lvl2pPr marL="742950" indent="-285750">
              <a:defRPr sz="1600">
                <a:solidFill>
                  <a:schemeClr val="tx1"/>
                </a:solidFill>
                <a:latin typeface="Tahoma" panose="020B0604030504040204" pitchFamily="34" charset="0"/>
                <a:cs typeface="Arial" panose="020B0604020202020204" pitchFamily="34" charset="0"/>
              </a:defRPr>
            </a:lvl2pPr>
            <a:lvl3pPr marL="1143000" indent="-228600">
              <a:defRPr sz="1600">
                <a:solidFill>
                  <a:schemeClr val="tx1"/>
                </a:solidFill>
                <a:latin typeface="Tahoma" panose="020B0604030504040204" pitchFamily="34" charset="0"/>
                <a:cs typeface="Arial" panose="020B0604020202020204" pitchFamily="34" charset="0"/>
              </a:defRPr>
            </a:lvl3pPr>
            <a:lvl4pPr marL="1600200" indent="-228600">
              <a:defRPr sz="1600">
                <a:solidFill>
                  <a:schemeClr val="tx1"/>
                </a:solidFill>
                <a:latin typeface="Tahoma" panose="020B0604030504040204" pitchFamily="34" charset="0"/>
                <a:cs typeface="Arial" panose="020B0604020202020204" pitchFamily="34" charset="0"/>
              </a:defRPr>
            </a:lvl4pPr>
            <a:lvl5pPr marL="2057400" indent="-228600">
              <a:defRPr sz="1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9pPr>
          </a:lstStyle>
          <a:p>
            <a:pPr eaLnBrk="1" hangingPunct="1"/>
            <a:r>
              <a:rPr lang="ro-RO" sz="1400" b="1" dirty="0">
                <a:latin typeface="Arial" panose="020B0604020202020204" pitchFamily="34" charset="0"/>
              </a:rPr>
              <a:t>Moarte: prin intoxicație etanolică acută, violență, căderi,  asfixiere, sinucidere, omucidere, înec, arsuri</a:t>
            </a:r>
            <a:endParaRPr lang="en-US" altLang="ro-RO" sz="1400" b="1" dirty="0">
              <a:latin typeface="Arial" panose="020B0604020202020204" pitchFamily="34" charset="0"/>
            </a:endParaRPr>
          </a:p>
        </p:txBody>
      </p:sp>
      <p:sp>
        <p:nvSpPr>
          <p:cNvPr id="17" name="AutoShape 21"/>
          <p:cNvSpPr>
            <a:spLocks/>
          </p:cNvSpPr>
          <p:nvPr/>
        </p:nvSpPr>
        <p:spPr bwMode="auto">
          <a:xfrm>
            <a:off x="178967" y="3417512"/>
            <a:ext cx="4975993" cy="602316"/>
          </a:xfrm>
          <a:prstGeom prst="accentCallout1">
            <a:avLst>
              <a:gd name="adj1" fmla="val 55875"/>
              <a:gd name="adj2" fmla="val 101631"/>
              <a:gd name="adj3" fmla="val 55959"/>
              <a:gd name="adj4" fmla="val 106902"/>
            </a:avLst>
          </a:prstGeom>
          <a:solidFill>
            <a:schemeClr val="tx1">
              <a:lumMod val="50000"/>
              <a:lumOff val="50000"/>
            </a:schemeClr>
          </a:solidFill>
          <a:ln w="12700">
            <a:solidFill>
              <a:schemeClr val="tx1"/>
            </a:solidFill>
            <a:miter lim="800000"/>
            <a:headEnd/>
            <a:tailEnd/>
          </a:ln>
        </p:spPr>
        <p:txBody>
          <a:bodyPr/>
          <a:lstStyle>
            <a:lvl1pPr>
              <a:defRPr sz="1600">
                <a:solidFill>
                  <a:schemeClr val="tx1"/>
                </a:solidFill>
                <a:latin typeface="Tahoma" panose="020B0604030504040204" pitchFamily="34" charset="0"/>
                <a:cs typeface="Arial" panose="020B0604020202020204" pitchFamily="34" charset="0"/>
              </a:defRPr>
            </a:lvl1pPr>
            <a:lvl2pPr marL="742950" indent="-285750">
              <a:defRPr sz="1600">
                <a:solidFill>
                  <a:schemeClr val="tx1"/>
                </a:solidFill>
                <a:latin typeface="Tahoma" panose="020B0604030504040204" pitchFamily="34" charset="0"/>
                <a:cs typeface="Arial" panose="020B0604020202020204" pitchFamily="34" charset="0"/>
              </a:defRPr>
            </a:lvl2pPr>
            <a:lvl3pPr marL="1143000" indent="-228600">
              <a:defRPr sz="1600">
                <a:solidFill>
                  <a:schemeClr val="tx1"/>
                </a:solidFill>
                <a:latin typeface="Tahoma" panose="020B0604030504040204" pitchFamily="34" charset="0"/>
                <a:cs typeface="Arial" panose="020B0604020202020204" pitchFamily="34" charset="0"/>
              </a:defRPr>
            </a:lvl3pPr>
            <a:lvl4pPr marL="1600200" indent="-228600">
              <a:defRPr sz="1600">
                <a:solidFill>
                  <a:schemeClr val="tx1"/>
                </a:solidFill>
                <a:latin typeface="Tahoma" panose="020B0604030504040204" pitchFamily="34" charset="0"/>
                <a:cs typeface="Arial" panose="020B0604020202020204" pitchFamily="34" charset="0"/>
              </a:defRPr>
            </a:lvl4pPr>
            <a:lvl5pPr marL="2057400" indent="-228600">
              <a:defRPr sz="1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9pPr>
          </a:lstStyle>
          <a:p>
            <a:pPr eaLnBrk="1" hangingPunct="1"/>
            <a:r>
              <a:rPr lang="ro-RO" sz="1400" b="1" dirty="0">
                <a:solidFill>
                  <a:schemeClr val="bg1"/>
                </a:solidFill>
                <a:latin typeface="Arial" panose="020B0604020202020204" pitchFamily="34" charset="0"/>
              </a:rPr>
              <a:t>Comportament sexual nepotrivit: </a:t>
            </a:r>
            <a:r>
              <a:rPr lang="ro-RO" sz="1400" dirty="0">
                <a:solidFill>
                  <a:schemeClr val="bg1"/>
                </a:solidFill>
                <a:latin typeface="Arial" panose="020B0604020202020204" pitchFamily="34" charset="0"/>
              </a:rPr>
              <a:t>sex neprotejat, boli cu transmitere sexuală, viol, sarcină nedorită</a:t>
            </a:r>
            <a:endParaRPr lang="en-US" altLang="ro-RO" sz="1400" dirty="0">
              <a:solidFill>
                <a:schemeClr val="bg1"/>
              </a:solidFill>
              <a:latin typeface="Arial" panose="020B0604020202020204" pitchFamily="34" charset="0"/>
            </a:endParaRPr>
          </a:p>
        </p:txBody>
      </p:sp>
      <p:sp>
        <p:nvSpPr>
          <p:cNvPr id="18" name="AutoShape 21"/>
          <p:cNvSpPr>
            <a:spLocks/>
          </p:cNvSpPr>
          <p:nvPr/>
        </p:nvSpPr>
        <p:spPr bwMode="auto">
          <a:xfrm>
            <a:off x="230957" y="4949822"/>
            <a:ext cx="4924004" cy="697280"/>
          </a:xfrm>
          <a:prstGeom prst="accentCallout1">
            <a:avLst>
              <a:gd name="adj1" fmla="val 56013"/>
              <a:gd name="adj2" fmla="val 101574"/>
              <a:gd name="adj3" fmla="val 10641"/>
              <a:gd name="adj4" fmla="val 108019"/>
            </a:avLst>
          </a:prstGeom>
          <a:solidFill>
            <a:schemeClr val="tx1">
              <a:lumMod val="50000"/>
              <a:lumOff val="50000"/>
            </a:schemeClr>
          </a:solidFill>
          <a:ln w="12700">
            <a:solidFill>
              <a:schemeClr val="tx1"/>
            </a:solidFill>
            <a:miter lim="800000"/>
            <a:headEnd/>
            <a:tailEnd/>
          </a:ln>
        </p:spPr>
        <p:txBody>
          <a:bodyPr/>
          <a:lstStyle>
            <a:lvl1pPr>
              <a:defRPr sz="1600">
                <a:solidFill>
                  <a:schemeClr val="tx1"/>
                </a:solidFill>
                <a:latin typeface="Tahoma" panose="020B0604030504040204" pitchFamily="34" charset="0"/>
                <a:cs typeface="Arial" panose="020B0604020202020204" pitchFamily="34" charset="0"/>
              </a:defRPr>
            </a:lvl1pPr>
            <a:lvl2pPr marL="742950" indent="-285750">
              <a:defRPr sz="1600">
                <a:solidFill>
                  <a:schemeClr val="tx1"/>
                </a:solidFill>
                <a:latin typeface="Tahoma" panose="020B0604030504040204" pitchFamily="34" charset="0"/>
                <a:cs typeface="Arial" panose="020B0604020202020204" pitchFamily="34" charset="0"/>
              </a:defRPr>
            </a:lvl2pPr>
            <a:lvl3pPr marL="1143000" indent="-228600">
              <a:defRPr sz="1600">
                <a:solidFill>
                  <a:schemeClr val="tx1"/>
                </a:solidFill>
                <a:latin typeface="Tahoma" panose="020B0604030504040204" pitchFamily="34" charset="0"/>
                <a:cs typeface="Arial" panose="020B0604020202020204" pitchFamily="34" charset="0"/>
              </a:defRPr>
            </a:lvl3pPr>
            <a:lvl4pPr marL="1600200" indent="-228600">
              <a:defRPr sz="1600">
                <a:solidFill>
                  <a:schemeClr val="tx1"/>
                </a:solidFill>
                <a:latin typeface="Tahoma" panose="020B0604030504040204" pitchFamily="34" charset="0"/>
                <a:cs typeface="Arial" panose="020B0604020202020204" pitchFamily="34" charset="0"/>
              </a:defRPr>
            </a:lvl4pPr>
            <a:lvl5pPr marL="2057400" indent="-228600">
              <a:defRPr sz="1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9pPr>
          </a:lstStyle>
          <a:p>
            <a:pPr eaLnBrk="1" hangingPunct="1"/>
            <a:r>
              <a:rPr lang="ro-RO" sz="1400" b="1" dirty="0">
                <a:solidFill>
                  <a:schemeClr val="bg1"/>
                </a:solidFill>
                <a:latin typeface="Arial" panose="020B0604020202020204" pitchFamily="34" charset="0"/>
              </a:rPr>
              <a:t>Comportamente antisociale și probleme cu legea: </a:t>
            </a:r>
            <a:r>
              <a:rPr lang="ro-RO" sz="1400" dirty="0">
                <a:solidFill>
                  <a:schemeClr val="bg1"/>
                </a:solidFill>
                <a:latin typeface="Arial" panose="020B0604020202020204" pitchFamily="34" charset="0"/>
              </a:rPr>
              <a:t>bătăi, scandaluri, tâlhărie, distrugeri de bunuri, amenzi, închisoare</a:t>
            </a:r>
            <a:endParaRPr lang="en-US" altLang="ro-RO" sz="1400" dirty="0">
              <a:solidFill>
                <a:schemeClr val="bg1"/>
              </a:solidFill>
              <a:latin typeface="Arial" panose="020B0604020202020204" pitchFamily="34" charset="0"/>
            </a:endParaRPr>
          </a:p>
        </p:txBody>
      </p:sp>
      <p:sp>
        <p:nvSpPr>
          <p:cNvPr id="19" name="AutoShape 21"/>
          <p:cNvSpPr>
            <a:spLocks/>
          </p:cNvSpPr>
          <p:nvPr/>
        </p:nvSpPr>
        <p:spPr bwMode="auto">
          <a:xfrm>
            <a:off x="202407" y="4217224"/>
            <a:ext cx="4952553" cy="697280"/>
          </a:xfrm>
          <a:prstGeom prst="accentCallout1">
            <a:avLst>
              <a:gd name="adj1" fmla="val 58708"/>
              <a:gd name="adj2" fmla="val 102015"/>
              <a:gd name="adj3" fmla="val 25824"/>
              <a:gd name="adj4" fmla="val 107756"/>
            </a:avLst>
          </a:prstGeom>
          <a:solidFill>
            <a:schemeClr val="bg1">
              <a:lumMod val="95000"/>
            </a:schemeClr>
          </a:solidFill>
          <a:ln w="12700">
            <a:solidFill>
              <a:schemeClr val="tx1"/>
            </a:solidFill>
            <a:miter lim="800000"/>
            <a:headEnd/>
            <a:tailEnd/>
          </a:ln>
        </p:spPr>
        <p:txBody>
          <a:bodyPr/>
          <a:lstStyle>
            <a:lvl1pPr>
              <a:defRPr sz="1600">
                <a:solidFill>
                  <a:schemeClr val="tx1"/>
                </a:solidFill>
                <a:latin typeface="Tahoma" panose="020B0604030504040204" pitchFamily="34" charset="0"/>
                <a:cs typeface="Arial" panose="020B0604020202020204" pitchFamily="34" charset="0"/>
              </a:defRPr>
            </a:lvl1pPr>
            <a:lvl2pPr marL="742950" indent="-285750">
              <a:defRPr sz="1600">
                <a:solidFill>
                  <a:schemeClr val="tx1"/>
                </a:solidFill>
                <a:latin typeface="Tahoma" panose="020B0604030504040204" pitchFamily="34" charset="0"/>
                <a:cs typeface="Arial" panose="020B0604020202020204" pitchFamily="34" charset="0"/>
              </a:defRPr>
            </a:lvl2pPr>
            <a:lvl3pPr marL="1143000" indent="-228600">
              <a:defRPr sz="1600">
                <a:solidFill>
                  <a:schemeClr val="tx1"/>
                </a:solidFill>
                <a:latin typeface="Tahoma" panose="020B0604030504040204" pitchFamily="34" charset="0"/>
                <a:cs typeface="Arial" panose="020B0604020202020204" pitchFamily="34" charset="0"/>
              </a:defRPr>
            </a:lvl3pPr>
            <a:lvl4pPr marL="1600200" indent="-228600">
              <a:defRPr sz="1600">
                <a:solidFill>
                  <a:schemeClr val="tx1"/>
                </a:solidFill>
                <a:latin typeface="Tahoma" panose="020B0604030504040204" pitchFamily="34" charset="0"/>
                <a:cs typeface="Arial" panose="020B0604020202020204" pitchFamily="34" charset="0"/>
              </a:defRPr>
            </a:lvl4pPr>
            <a:lvl5pPr marL="2057400" indent="-228600">
              <a:defRPr sz="1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9pPr>
          </a:lstStyle>
          <a:p>
            <a:pPr eaLnBrk="1" hangingPunct="1"/>
            <a:r>
              <a:rPr lang="ro-RO" sz="1400" b="1" dirty="0">
                <a:latin typeface="Arial" panose="020B0604020202020204" pitchFamily="34" charset="0"/>
              </a:rPr>
              <a:t>Eșec școlar și profesional: rezultate școlare slabe, absenteism, abandonarea studiilor, pierderea locului de muncă</a:t>
            </a:r>
            <a:endParaRPr lang="en-US" altLang="ro-RO" sz="1400" b="1" dirty="0">
              <a:latin typeface="Arial" panose="020B0604020202020204" pitchFamily="34" charset="0"/>
            </a:endParaRPr>
          </a:p>
        </p:txBody>
      </p:sp>
      <p:pic>
        <p:nvPicPr>
          <p:cNvPr id="3087" name="Picture 15" descr="Imagini pentru dependence alcoho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54336" y="2376007"/>
            <a:ext cx="3024410" cy="2277129"/>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8"/>
          <p:cNvSpPr>
            <a:spLocks noChangeArrowheads="1"/>
          </p:cNvSpPr>
          <p:nvPr/>
        </p:nvSpPr>
        <p:spPr bwMode="auto">
          <a:xfrm>
            <a:off x="154472" y="6446814"/>
            <a:ext cx="9005887"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cs typeface="Arial" panose="020B0604020202020204" pitchFamily="34" charset="0"/>
              </a:defRPr>
            </a:lvl1pPr>
            <a:lvl2pPr marL="742950" indent="-285750">
              <a:defRPr sz="1600">
                <a:solidFill>
                  <a:schemeClr val="tx1"/>
                </a:solidFill>
                <a:latin typeface="Tahoma" panose="020B0604030504040204" pitchFamily="34" charset="0"/>
                <a:cs typeface="Arial" panose="020B0604020202020204" pitchFamily="34" charset="0"/>
              </a:defRPr>
            </a:lvl2pPr>
            <a:lvl3pPr marL="1143000" indent="-228600">
              <a:defRPr sz="1600">
                <a:solidFill>
                  <a:schemeClr val="tx1"/>
                </a:solidFill>
                <a:latin typeface="Tahoma" panose="020B0604030504040204" pitchFamily="34" charset="0"/>
                <a:cs typeface="Arial" panose="020B0604020202020204" pitchFamily="34" charset="0"/>
              </a:defRPr>
            </a:lvl3pPr>
            <a:lvl4pPr marL="1600200" indent="-228600">
              <a:defRPr sz="1600">
                <a:solidFill>
                  <a:schemeClr val="tx1"/>
                </a:solidFill>
                <a:latin typeface="Tahoma" panose="020B0604030504040204" pitchFamily="34" charset="0"/>
                <a:cs typeface="Arial" panose="020B0604020202020204" pitchFamily="34" charset="0"/>
              </a:defRPr>
            </a:lvl4pPr>
            <a:lvl5pPr marL="2057400" indent="-228600">
              <a:defRPr sz="1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9pPr>
          </a:lstStyle>
          <a:p>
            <a:pPr algn="ctr"/>
            <a:r>
              <a:rPr lang="ro-RO" sz="1000" dirty="0">
                <a:solidFill>
                  <a:schemeClr val="bg1">
                    <a:lumMod val="95000"/>
                  </a:schemeClr>
                </a:solidFill>
                <a:latin typeface="Arial" panose="020B0604020202020204" pitchFamily="34" charset="0"/>
              </a:rPr>
              <a:t>WHO (2018) Global Status Report on Alcohol and Health; National Institute of Alcohol Abuse and Alcoholism (2007); NHS (2019) Government of South Africa (2019); Asociația Română pentru Promovarea Sănătății (2013</a:t>
            </a:r>
            <a:r>
              <a:rPr lang="ro-RO" sz="1000" dirty="0">
                <a:solidFill>
                  <a:schemeClr val="bg1">
                    <a:lumMod val="95000"/>
                  </a:schemeClr>
                </a:solidFill>
              </a:rPr>
              <a:t>) </a:t>
            </a:r>
            <a:endParaRPr lang="ro-RO" altLang="ro-RO" sz="1000" dirty="0">
              <a:solidFill>
                <a:schemeClr val="bg1">
                  <a:lumMod val="95000"/>
                </a:schemeClr>
              </a:solidFill>
              <a:cs typeface="Tahoma" panose="020B0604030504040204" pitchFamily="34" charset="0"/>
            </a:endParaRPr>
          </a:p>
        </p:txBody>
      </p:sp>
    </p:spTree>
    <p:extLst>
      <p:ext uri="{BB962C8B-B14F-4D97-AF65-F5344CB8AC3E}">
        <p14:creationId xmlns:p14="http://schemas.microsoft.com/office/powerpoint/2010/main" xmlns="" val="1546482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Imagini pentru PREGNANCY ALCOHO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6552" y="-7962"/>
            <a:ext cx="10009112" cy="638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0" name="Picture 4" descr="Imagine similarÄ"/>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2520000">
            <a:off x="2374779" y="1347050"/>
            <a:ext cx="654094" cy="1094372"/>
          </a:xfrm>
          <a:prstGeom prst="rect">
            <a:avLst/>
          </a:prstGeom>
          <a:noFill/>
          <a:extLst>
            <a:ext uri="{909E8E84-426E-40DD-AFC4-6F175D3DCCD1}">
              <a14:hiddenFill xmlns:a14="http://schemas.microsoft.com/office/drawing/2010/main" xmlns="">
                <a:solidFill>
                  <a:srgbClr val="FFFFFF"/>
                </a:solidFill>
              </a14:hiddenFill>
            </a:ext>
          </a:extLst>
        </p:spPr>
      </p:pic>
      <p:cxnSp>
        <p:nvCxnSpPr>
          <p:cNvPr id="7" name="Straight Connector 6"/>
          <p:cNvCxnSpPr/>
          <p:nvPr/>
        </p:nvCxnSpPr>
        <p:spPr>
          <a:xfrm flipH="1">
            <a:off x="2689628" y="1913934"/>
            <a:ext cx="135018" cy="235706"/>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2792763" y="1913934"/>
            <a:ext cx="63765" cy="253811"/>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318498" y="0"/>
            <a:ext cx="5821134" cy="6355586"/>
          </a:xfrm>
          <a:prstGeom prst="rect">
            <a:avLst/>
          </a:prstGeom>
          <a:solidFill>
            <a:schemeClr val="bg2"/>
          </a:solidFill>
        </p:spPr>
        <p:txBody>
          <a:bodyPr wrap="square">
            <a:spAutoFit/>
          </a:bodyPr>
          <a:lstStyle/>
          <a:p>
            <a:pPr>
              <a:spcAft>
                <a:spcPts val="1200"/>
              </a:spcAft>
            </a:pPr>
            <a:endParaRPr lang="ro-RO" sz="1800" dirty="0">
              <a:latin typeface="Arial" panose="020B0604020202020204" pitchFamily="34" charset="0"/>
              <a:ea typeface="Times New Roman" panose="02020603050405020304" pitchFamily="18" charset="0"/>
            </a:endParaRPr>
          </a:p>
          <a:p>
            <a:pPr>
              <a:spcAft>
                <a:spcPts val="1200"/>
              </a:spcAft>
            </a:pPr>
            <a:endParaRPr lang="ro-RO" sz="1800" dirty="0">
              <a:latin typeface="Arial" panose="020B0604020202020204" pitchFamily="34" charset="0"/>
              <a:ea typeface="Times New Roman" panose="02020603050405020304" pitchFamily="18" charset="0"/>
            </a:endParaRPr>
          </a:p>
          <a:p>
            <a:pPr>
              <a:spcAft>
                <a:spcPts val="600"/>
              </a:spcAft>
            </a:pPr>
            <a:endParaRPr lang="ro-RO" sz="1800" dirty="0">
              <a:latin typeface="Arial" panose="020B0604020202020204" pitchFamily="34" charset="0"/>
            </a:endParaRPr>
          </a:p>
          <a:p>
            <a:pPr algn="just">
              <a:spcAft>
                <a:spcPts val="1200"/>
              </a:spcAft>
            </a:pPr>
            <a:r>
              <a:rPr lang="ro-RO" sz="1800" dirty="0">
                <a:latin typeface="Arial" panose="020B0604020202020204" pitchFamily="34" charset="0"/>
              </a:rPr>
              <a:t>În SUA  40 % din femei consumă alcool pe durata sarcinii, iar între 3 și 5% din acestea au un consum de tip excesiv</a:t>
            </a:r>
            <a:endParaRPr lang="ro-RO" sz="1800" dirty="0">
              <a:latin typeface="Arial" panose="020B0604020202020204" pitchFamily="34" charset="0"/>
              <a:ea typeface="Times New Roman" panose="02020603050405020304" pitchFamily="18" charset="0"/>
            </a:endParaRPr>
          </a:p>
          <a:p>
            <a:pPr algn="just">
              <a:spcAft>
                <a:spcPts val="1200"/>
              </a:spcAft>
            </a:pPr>
            <a:r>
              <a:rPr lang="ro-RO" sz="1800" dirty="0">
                <a:latin typeface="Arial" panose="020B0604020202020204" pitchFamily="34" charset="0"/>
                <a:ea typeface="Times New Roman" panose="02020603050405020304" pitchFamily="18" charset="0"/>
              </a:rPr>
              <a:t>Alcoolul este un </a:t>
            </a:r>
            <a:r>
              <a:rPr lang="ro-RO" sz="1800" b="1" dirty="0">
                <a:latin typeface="Arial" panose="020B0604020202020204" pitchFamily="34" charset="0"/>
                <a:ea typeface="Times New Roman" panose="02020603050405020304" pitchFamily="18" charset="0"/>
              </a:rPr>
              <a:t>factor de risc </a:t>
            </a:r>
            <a:r>
              <a:rPr lang="ro-RO" sz="1800" dirty="0">
                <a:latin typeface="Arial" panose="020B0604020202020204" pitchFamily="34" charset="0"/>
                <a:ea typeface="Times New Roman" panose="02020603050405020304" pitchFamily="18" charset="0"/>
              </a:rPr>
              <a:t>pentru: </a:t>
            </a:r>
          </a:p>
          <a:p>
            <a:pPr marL="285750" indent="-285750" algn="just">
              <a:spcAft>
                <a:spcPts val="1200"/>
              </a:spcAft>
              <a:buFont typeface="Arial" panose="020B0604020202020204" pitchFamily="34" charset="0"/>
              <a:buChar char="•"/>
            </a:pPr>
            <a:r>
              <a:rPr lang="ro-RO" sz="1800" b="1" dirty="0">
                <a:latin typeface="Arial" panose="020B0604020202020204" pitchFamily="34" charset="0"/>
                <a:ea typeface="Times New Roman" panose="02020603050405020304" pitchFamily="18" charset="0"/>
              </a:rPr>
              <a:t>evoluția sarcinii - </a:t>
            </a:r>
            <a:r>
              <a:rPr lang="ro-RO" sz="1800" dirty="0">
                <a:latin typeface="Arial" panose="020B0604020202020204" pitchFamily="34" charset="0"/>
                <a:ea typeface="Times New Roman" panose="02020603050405020304" pitchFamily="18" charset="0"/>
              </a:rPr>
              <a:t>fiind asociat cu moartea fătului, avort spontan, naștere prematură, deficit de creștere intrauterină a fătului, greutate mică la naștere a nou-născutului;</a:t>
            </a:r>
          </a:p>
          <a:p>
            <a:pPr marL="285750" indent="-285750" algn="just">
              <a:spcAft>
                <a:spcPts val="1200"/>
              </a:spcAft>
              <a:buFont typeface="Arial" panose="020B0604020202020204" pitchFamily="34" charset="0"/>
              <a:buChar char="•"/>
            </a:pPr>
            <a:r>
              <a:rPr lang="ro-RO" sz="1800" b="1" dirty="0">
                <a:latin typeface="Arial" panose="020B0604020202020204" pitchFamily="34" charset="0"/>
                <a:ea typeface="Times New Roman" panose="02020603050405020304" pitchFamily="18" charset="0"/>
              </a:rPr>
              <a:t>sindromul alcoolic fetal </a:t>
            </a:r>
            <a:r>
              <a:rPr lang="ro-RO" sz="1800" i="1" dirty="0">
                <a:latin typeface="Arial" panose="020B0604020202020204" pitchFamily="34" charset="0"/>
                <a:ea typeface="Times New Roman" panose="02020603050405020304" pitchFamily="18" charset="0"/>
              </a:rPr>
              <a:t>- </a:t>
            </a:r>
            <a:r>
              <a:rPr lang="ro-RO" sz="1800" dirty="0">
                <a:latin typeface="Arial" panose="020B0604020202020204" pitchFamily="34" charset="0"/>
                <a:ea typeface="Times New Roman" panose="02020603050405020304" pitchFamily="18" charset="0"/>
              </a:rPr>
              <a:t>tulburare de dezvoltare</a:t>
            </a:r>
            <a:r>
              <a:rPr lang="ro-RO" sz="1800" i="1" dirty="0">
                <a:latin typeface="Arial" panose="020B0604020202020204" pitchFamily="34" charset="0"/>
                <a:ea typeface="Times New Roman" panose="02020603050405020304" pitchFamily="18" charset="0"/>
              </a:rPr>
              <a:t> </a:t>
            </a:r>
            <a:r>
              <a:rPr lang="ro-RO" sz="1800" dirty="0">
                <a:latin typeface="Arial" panose="020B0604020202020204" pitchFamily="34" charset="0"/>
                <a:ea typeface="Times New Roman" panose="02020603050405020304" pitchFamily="18" charset="0"/>
              </a:rPr>
              <a:t>fizică și psihică gravă și ireversibilă cauzată de expunerea fătului la alcool înainte de naștere. </a:t>
            </a:r>
          </a:p>
          <a:p>
            <a:pPr algn="just">
              <a:spcAft>
                <a:spcPts val="1200"/>
              </a:spcAft>
            </a:pPr>
            <a:r>
              <a:rPr lang="ro-RO" sz="1800" dirty="0">
                <a:latin typeface="Arial" panose="020B0604020202020204" pitchFamily="34" charset="0"/>
              </a:rPr>
              <a:t>Orice femeie care este însărcinată sau planifică o sarcină ar trebui să înceteze imediat consumul de alcool. Gravidele care au consumat alcool înainte de a afla de existența sarcinii ar trebui să consulte medicul pentru a monitoriza evoluția sarcinii.</a:t>
            </a:r>
          </a:p>
        </p:txBody>
      </p:sp>
      <p:sp>
        <p:nvSpPr>
          <p:cNvPr id="19" name="Rectangle 18"/>
          <p:cNvSpPr/>
          <p:nvPr/>
        </p:nvSpPr>
        <p:spPr>
          <a:xfrm>
            <a:off x="3419872" y="17971"/>
            <a:ext cx="4333304" cy="9158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altLang="ro-RO" sz="3200" b="1" dirty="0">
                <a:solidFill>
                  <a:schemeClr val="accent4">
                    <a:lumMod val="75000"/>
                  </a:schemeClr>
                </a:solidFill>
                <a:latin typeface="Gabriola" panose="04040605051002020D02" pitchFamily="82" charset="0"/>
                <a:ea typeface="GungsuhChe" panose="02030609000101010101" pitchFamily="49" charset="-127"/>
              </a:rPr>
              <a:t> Consumul de alcool la gravide </a:t>
            </a:r>
          </a:p>
        </p:txBody>
      </p:sp>
      <p:cxnSp>
        <p:nvCxnSpPr>
          <p:cNvPr id="5" name="Straight Connector 4"/>
          <p:cNvCxnSpPr/>
          <p:nvPr/>
        </p:nvCxnSpPr>
        <p:spPr>
          <a:xfrm>
            <a:off x="3635896" y="836712"/>
            <a:ext cx="4968552" cy="0"/>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946447" y="6483931"/>
            <a:ext cx="7344816" cy="246221"/>
          </a:xfrm>
          <a:prstGeom prst="rect">
            <a:avLst/>
          </a:prstGeom>
        </p:spPr>
        <p:txBody>
          <a:bodyPr wrap="square">
            <a:spAutoFit/>
          </a:bodyPr>
          <a:lstStyle/>
          <a:p>
            <a:pPr>
              <a:spcAft>
                <a:spcPts val="0"/>
              </a:spcAft>
            </a:pPr>
            <a:r>
              <a:rPr lang="ro-RO" sz="1000" dirty="0">
                <a:solidFill>
                  <a:schemeClr val="bg1"/>
                </a:solidFill>
                <a:latin typeface="Arial" panose="020B0604020202020204" pitchFamily="34" charset="0"/>
                <a:ea typeface="Tahoma" panose="020B0604030504040204" pitchFamily="34" charset="0"/>
              </a:rPr>
              <a:t>National</a:t>
            </a:r>
            <a:r>
              <a:rPr lang="ro-RO" sz="1000" dirty="0">
                <a:solidFill>
                  <a:schemeClr val="bg1"/>
                </a:solidFill>
                <a:ea typeface="Tahoma" panose="020B0604030504040204" pitchFamily="34" charset="0"/>
                <a:cs typeface="Tahoma" panose="020B0604030504040204" pitchFamily="34" charset="0"/>
              </a:rPr>
              <a:t> Association of FASD Coordinators (f.a.); Popova S et al (2016); Centers for Disease Control and Prevention (2019)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829805" y="-116358"/>
            <a:ext cx="4333304" cy="9158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altLang="ro-RO" sz="4400" b="1" dirty="0">
                <a:solidFill>
                  <a:schemeClr val="accent4">
                    <a:lumMod val="75000"/>
                  </a:schemeClr>
                </a:solidFill>
                <a:latin typeface="Gabriola" panose="04040605051002020D02" pitchFamily="82" charset="0"/>
                <a:ea typeface="GungsuhChe" panose="02030609000101010101" pitchFamily="49" charset="-127"/>
              </a:rPr>
              <a:t> Sindromul alcoolic fetal</a:t>
            </a:r>
          </a:p>
        </p:txBody>
      </p:sp>
      <p:cxnSp>
        <p:nvCxnSpPr>
          <p:cNvPr id="5" name="Straight Connector 4"/>
          <p:cNvCxnSpPr/>
          <p:nvPr/>
        </p:nvCxnSpPr>
        <p:spPr>
          <a:xfrm>
            <a:off x="3923928" y="1916832"/>
            <a:ext cx="5040560" cy="0"/>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052" name="Picture 4" descr="Imagini pentru fetal alcoholol sindrom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935" y="17046"/>
            <a:ext cx="1819275" cy="6328271"/>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p:nvSpPr>
        <p:spPr>
          <a:xfrm>
            <a:off x="1968849" y="939952"/>
            <a:ext cx="7309420" cy="5262979"/>
          </a:xfrm>
          <a:prstGeom prst="rect">
            <a:avLst/>
          </a:prstGeom>
          <a:solidFill>
            <a:schemeClr val="bg2"/>
          </a:solidFill>
        </p:spPr>
        <p:txBody>
          <a:bodyPr wrap="square">
            <a:spAutoFit/>
          </a:bodyPr>
          <a:lstStyle/>
          <a:p>
            <a:pPr>
              <a:spcAft>
                <a:spcPts val="1200"/>
              </a:spcAft>
            </a:pPr>
            <a:r>
              <a:rPr lang="ro-RO" sz="1800" dirty="0">
                <a:latin typeface="Arial" panose="020B0604020202020204" pitchFamily="34" charset="0"/>
              </a:rPr>
              <a:t>Manifestările tulburării sunt complexe și pot varia de la forme ușoare la forme severe:</a:t>
            </a:r>
          </a:p>
          <a:p>
            <a:pPr marL="285750" indent="-285750" algn="just">
              <a:spcAft>
                <a:spcPts val="1200"/>
              </a:spcAft>
              <a:buFont typeface="Arial" panose="020B0604020202020204" pitchFamily="34" charset="0"/>
              <a:buChar char="•"/>
            </a:pPr>
            <a:r>
              <a:rPr lang="ro-RO" sz="1800" b="1" dirty="0">
                <a:latin typeface="Arial" panose="020B0604020202020204" pitchFamily="34" charset="0"/>
              </a:rPr>
              <a:t>întârziere în dezvoltarea pre și postnatală </a:t>
            </a:r>
            <a:r>
              <a:rPr lang="ro-RO" sz="1800" dirty="0">
                <a:latin typeface="Arial" panose="020B0604020202020204" pitchFamily="34" charset="0"/>
              </a:rPr>
              <a:t>– înălțime mică, coordonare proastă a mișcărilor, întârziere în vorbire;  </a:t>
            </a:r>
          </a:p>
          <a:p>
            <a:pPr marL="285750" indent="-285750" algn="just">
              <a:spcAft>
                <a:spcPts val="1200"/>
              </a:spcAft>
              <a:buFont typeface="Arial" panose="020B0604020202020204" pitchFamily="34" charset="0"/>
              <a:buChar char="•"/>
            </a:pPr>
            <a:r>
              <a:rPr lang="ro-RO" sz="1800" b="1" dirty="0">
                <a:latin typeface="Arial" panose="020B0604020202020204" pitchFamily="34" charset="0"/>
              </a:rPr>
              <a:t>tulburări ale structurii și funcției sistemului nervos </a:t>
            </a:r>
            <a:r>
              <a:rPr lang="ro-RO" sz="1800" dirty="0">
                <a:latin typeface="Arial" panose="020B0604020202020204" pitchFamily="34" charset="0"/>
              </a:rPr>
              <a:t>- tulburări neuropsihice și de comportament; la </a:t>
            </a:r>
            <a:r>
              <a:rPr lang="ro-RO" sz="1800" u="sng" dirty="0">
                <a:latin typeface="Arial" panose="020B0604020202020204" pitchFamily="34" charset="0"/>
              </a:rPr>
              <a:t>bebeluși</a:t>
            </a:r>
            <a:r>
              <a:rPr lang="ro-RO" sz="1800" dirty="0">
                <a:latin typeface="Arial" panose="020B0604020202020204" pitchFamily="34" charset="0"/>
              </a:rPr>
              <a:t>: agitație, tulburări de somn, dificultăți de supt; la </a:t>
            </a:r>
            <a:r>
              <a:rPr lang="ro-RO" sz="1800" u="sng" dirty="0">
                <a:latin typeface="Arial" panose="020B0604020202020204" pitchFamily="34" charset="0"/>
              </a:rPr>
              <a:t>vârstă școlară</a:t>
            </a:r>
            <a:r>
              <a:rPr lang="ro-RO" sz="1800" dirty="0">
                <a:latin typeface="Arial" panose="020B0604020202020204" pitchFamily="34" charset="0"/>
              </a:rPr>
              <a:t>: hiperactivitate, incapacitate de a se concentra, retard mental; </a:t>
            </a:r>
            <a:r>
              <a:rPr lang="ro-RO" sz="1800" u="sng" dirty="0">
                <a:latin typeface="Arial" panose="020B0604020202020204" pitchFamily="34" charset="0"/>
              </a:rPr>
              <a:t>adolescență</a:t>
            </a:r>
            <a:r>
              <a:rPr lang="ro-RO" sz="1800" dirty="0">
                <a:latin typeface="Arial" panose="020B0604020202020204" pitchFamily="34" charset="0"/>
              </a:rPr>
              <a:t>: dificultăți de învățare, incapacitate de adaptare, tendință spre delicvență; </a:t>
            </a:r>
            <a:r>
              <a:rPr lang="ro-RO" sz="1800" u="sng" dirty="0">
                <a:latin typeface="Arial" panose="020B0604020202020204" pitchFamily="34" charset="0"/>
              </a:rPr>
              <a:t>maturitate</a:t>
            </a:r>
            <a:r>
              <a:rPr lang="ro-RO" sz="1800" dirty="0">
                <a:latin typeface="Arial" panose="020B0604020202020204" pitchFamily="34" charset="0"/>
              </a:rPr>
              <a:t>: probleme de atenție și memorie, dificultăți de înțelegere și judecată, dificultăți de a se adapta la viața socială, de a trăi independent și de a păstra un loc de muncă, tulburări de comportament;</a:t>
            </a:r>
          </a:p>
          <a:p>
            <a:pPr marL="285750" indent="-285750" algn="just">
              <a:spcAft>
                <a:spcPts val="1200"/>
              </a:spcAft>
              <a:buFont typeface="Arial" panose="020B0604020202020204" pitchFamily="34" charset="0"/>
              <a:buChar char="•"/>
            </a:pPr>
            <a:r>
              <a:rPr lang="ro-RO" sz="1800" b="1" dirty="0">
                <a:latin typeface="Arial" panose="020B0604020202020204" pitchFamily="34" charset="0"/>
              </a:rPr>
              <a:t>trăsături faciale anormale </a:t>
            </a:r>
            <a:r>
              <a:rPr lang="ro-RO" sz="1800" dirty="0">
                <a:latin typeface="Arial" panose="020B0604020202020204" pitchFamily="34" charset="0"/>
              </a:rPr>
              <a:t>– cap mic, față plată, frunte îngustă, ochi mici, buză superioară îngustă, mandibulă subdezvoltată, șanț naso-labial șters, anomalii ale urechilor. Se pot asocia malformații ale organelor interne (inimă, rinichi, articulații).</a:t>
            </a:r>
          </a:p>
        </p:txBody>
      </p:sp>
      <p:sp>
        <p:nvSpPr>
          <p:cNvPr id="7" name="Rectangle 6"/>
          <p:cNvSpPr/>
          <p:nvPr/>
        </p:nvSpPr>
        <p:spPr>
          <a:xfrm>
            <a:off x="971600" y="6483931"/>
            <a:ext cx="7344816" cy="246221"/>
          </a:xfrm>
          <a:prstGeom prst="rect">
            <a:avLst/>
          </a:prstGeom>
        </p:spPr>
        <p:txBody>
          <a:bodyPr wrap="square">
            <a:spAutoFit/>
          </a:bodyPr>
          <a:lstStyle/>
          <a:p>
            <a:pPr>
              <a:spcAft>
                <a:spcPts val="0"/>
              </a:spcAft>
            </a:pPr>
            <a:r>
              <a:rPr lang="ro-RO" sz="1000" dirty="0">
                <a:solidFill>
                  <a:schemeClr val="bg1"/>
                </a:solidFill>
                <a:latin typeface="Arial" panose="020B0604020202020204" pitchFamily="34" charset="0"/>
                <a:ea typeface="Tahoma" panose="020B0604030504040204" pitchFamily="34" charset="0"/>
              </a:rPr>
              <a:t>National Association of FASD Coordinators (f.a.); Popova S et al (2016); Centers for Disease Control and Prevention (2019) </a:t>
            </a:r>
          </a:p>
        </p:txBody>
      </p:sp>
      <p:cxnSp>
        <p:nvCxnSpPr>
          <p:cNvPr id="8" name="Straight Connector 7"/>
          <p:cNvCxnSpPr/>
          <p:nvPr/>
        </p:nvCxnSpPr>
        <p:spPr>
          <a:xfrm>
            <a:off x="2915816" y="799452"/>
            <a:ext cx="4968552" cy="0"/>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778433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Imagini pentru YOUTH ALCOHO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420888"/>
            <a:ext cx="5508104" cy="38941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7"/>
          <p:cNvSpPr/>
          <p:nvPr/>
        </p:nvSpPr>
        <p:spPr>
          <a:xfrm>
            <a:off x="3483497" y="-160802"/>
            <a:ext cx="5724128" cy="6294031"/>
          </a:xfrm>
          <a:prstGeom prst="rect">
            <a:avLst/>
          </a:prstGeom>
          <a:solidFill>
            <a:schemeClr val="bg2"/>
          </a:solidFill>
        </p:spPr>
        <p:txBody>
          <a:bodyPr wrap="square">
            <a:spAutoFit/>
          </a:bodyPr>
          <a:lstStyle/>
          <a:p>
            <a:pPr>
              <a:spcAft>
                <a:spcPts val="1200"/>
              </a:spcAft>
            </a:pPr>
            <a:endParaRPr lang="ro-RO" sz="1800" dirty="0">
              <a:latin typeface="Arial" panose="020B0604020202020204" pitchFamily="34" charset="0"/>
              <a:ea typeface="Times New Roman" panose="02020603050405020304" pitchFamily="18" charset="0"/>
            </a:endParaRPr>
          </a:p>
          <a:p>
            <a:pPr>
              <a:spcAft>
                <a:spcPts val="1200"/>
              </a:spcAft>
            </a:pPr>
            <a:endParaRPr lang="ro-RO" sz="1800" dirty="0">
              <a:latin typeface="Arial" panose="020B0604020202020204" pitchFamily="34" charset="0"/>
              <a:ea typeface="Times New Roman" panose="02020603050405020304" pitchFamily="18" charset="0"/>
            </a:endParaRPr>
          </a:p>
          <a:p>
            <a:pPr marL="285750" indent="-285750" algn="just">
              <a:spcAft>
                <a:spcPts val="1200"/>
              </a:spcAft>
              <a:buFont typeface="Arial" panose="020B0604020202020204" pitchFamily="34" charset="0"/>
              <a:buChar char="•"/>
            </a:pPr>
            <a:r>
              <a:rPr lang="ro-RO" sz="1700" dirty="0">
                <a:latin typeface="Arial" panose="020B0604020202020204" pitchFamily="34" charset="0"/>
              </a:rPr>
              <a:t>aproximativ 80% din tinerii europeni de 15-16 ani au consumat alcool cel puțin o dată în viață, iar jumătate din aceștia consumă alcool în mod regulat;  </a:t>
            </a:r>
          </a:p>
          <a:p>
            <a:pPr marL="285750" indent="-285750" algn="just">
              <a:spcAft>
                <a:spcPts val="600"/>
              </a:spcAft>
              <a:buFont typeface="Arial" panose="020B0604020202020204" pitchFamily="34" charset="0"/>
              <a:buChar char="•"/>
            </a:pPr>
            <a:r>
              <a:rPr lang="ro-RO" sz="1700" dirty="0">
                <a:latin typeface="Arial" panose="020B0604020202020204" pitchFamily="34" charset="0"/>
              </a:rPr>
              <a:t>cel puțin unul din 10 adolescenți s-a îmbătat în ultimele 30 de zile;  </a:t>
            </a:r>
          </a:p>
          <a:p>
            <a:pPr marL="285750" indent="-285750" algn="just">
              <a:spcAft>
                <a:spcPts val="600"/>
              </a:spcAft>
              <a:buFont typeface="Arial" panose="020B0604020202020204" pitchFamily="34" charset="0"/>
              <a:buChar char="•"/>
            </a:pPr>
            <a:r>
              <a:rPr lang="ro-RO" sz="1700" dirty="0">
                <a:latin typeface="Arial" panose="020B0604020202020204" pitchFamily="34" charset="0"/>
              </a:rPr>
              <a:t>peste 60% au consumat alcool prima oară înaintea vârstei de 13 ani;  </a:t>
            </a:r>
          </a:p>
          <a:p>
            <a:pPr marL="285750" indent="-285750" algn="just">
              <a:spcAft>
                <a:spcPts val="600"/>
              </a:spcAft>
              <a:buFont typeface="Arial" panose="020B0604020202020204" pitchFamily="34" charset="0"/>
              <a:buChar char="•"/>
            </a:pPr>
            <a:r>
              <a:rPr lang="ro-RO" sz="1700" dirty="0">
                <a:latin typeface="Arial" panose="020B0604020202020204" pitchFamily="34" charset="0"/>
              </a:rPr>
              <a:t>tinerii sunt în mod special expuși efectelor pe termen scurt ale alcoolului (ebrietate, violență, accidente);  </a:t>
            </a:r>
          </a:p>
          <a:p>
            <a:pPr marL="285750" indent="-285750" algn="just">
              <a:spcAft>
                <a:spcPts val="600"/>
              </a:spcAft>
              <a:buFont typeface="Arial" panose="020B0604020202020204" pitchFamily="34" charset="0"/>
              <a:buChar char="•"/>
            </a:pPr>
            <a:r>
              <a:rPr lang="ro-RO" sz="1700" dirty="0">
                <a:latin typeface="Arial" panose="020B0604020202020204" pitchFamily="34" charset="0"/>
              </a:rPr>
              <a:t>unul din zece decese la femeile de 15-29 ani și unul din patru decese la bărbați se datorează alcoolului;  </a:t>
            </a:r>
          </a:p>
          <a:p>
            <a:pPr marL="285750" indent="-285750" algn="just">
              <a:spcAft>
                <a:spcPts val="600"/>
              </a:spcAft>
              <a:buFont typeface="Arial" panose="020B0604020202020204" pitchFamily="34" charset="0"/>
              <a:buChar char="•"/>
            </a:pPr>
            <a:r>
              <a:rPr lang="ro-RO" sz="1700" dirty="0">
                <a:latin typeface="Arial" panose="020B0604020202020204" pitchFamily="34" charset="0"/>
              </a:rPr>
              <a:t>pentru 64% din tineri, alcoolul este un mijloc de distracție;  </a:t>
            </a:r>
          </a:p>
          <a:p>
            <a:pPr marL="285750" indent="-285750" algn="just">
              <a:spcAft>
                <a:spcPts val="600"/>
              </a:spcAft>
              <a:buFont typeface="Arial" panose="020B0604020202020204" pitchFamily="34" charset="0"/>
              <a:buChar char="•"/>
            </a:pPr>
            <a:r>
              <a:rPr lang="ro-RO" sz="1700" dirty="0">
                <a:latin typeface="Arial" panose="020B0604020202020204" pitchFamily="34" charset="0"/>
              </a:rPr>
              <a:t>mai puțin de jumătate (42%) din tineri acceptă că alcoolul poate avea și consecințe negative;  </a:t>
            </a:r>
          </a:p>
          <a:p>
            <a:pPr marL="285750" indent="-285750" algn="just">
              <a:spcAft>
                <a:spcPts val="0"/>
              </a:spcAft>
              <a:buFont typeface="Arial" panose="020B0604020202020204" pitchFamily="34" charset="0"/>
              <a:buChar char="•"/>
            </a:pPr>
            <a:r>
              <a:rPr lang="ro-RO" sz="1700" dirty="0">
                <a:latin typeface="Arial" panose="020B0604020202020204" pitchFamily="34" charset="0"/>
              </a:rPr>
              <a:t>consumul de alcool la petreceri este adesea însoţit de utilizarea de droguri recreaţionale.</a:t>
            </a:r>
          </a:p>
          <a:p>
            <a:pPr marL="285750" indent="-285750" algn="just">
              <a:spcAft>
                <a:spcPts val="0"/>
              </a:spcAft>
              <a:buFont typeface="Arial" panose="020B0604020202020204" pitchFamily="34" charset="0"/>
              <a:buChar char="•"/>
            </a:pPr>
            <a:endParaRPr lang="ro-RO" sz="1800" dirty="0">
              <a:latin typeface="Arial" panose="020B0604020202020204" pitchFamily="34" charset="0"/>
            </a:endParaRPr>
          </a:p>
        </p:txBody>
      </p:sp>
      <p:sp>
        <p:nvSpPr>
          <p:cNvPr id="9" name="Rectangle 8"/>
          <p:cNvSpPr/>
          <p:nvPr/>
        </p:nvSpPr>
        <p:spPr>
          <a:xfrm>
            <a:off x="3347864" y="-122702"/>
            <a:ext cx="5855321" cy="9158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altLang="ro-RO" sz="4400" b="1" dirty="0">
                <a:solidFill>
                  <a:schemeClr val="accent4">
                    <a:lumMod val="75000"/>
                  </a:schemeClr>
                </a:solidFill>
                <a:latin typeface="Gabriola" panose="04040605051002020D02" pitchFamily="82" charset="0"/>
                <a:ea typeface="GungsuhChe" panose="02030609000101010101" pitchFamily="49" charset="-127"/>
              </a:rPr>
              <a:t>Consmul de alcool la tineri</a:t>
            </a:r>
          </a:p>
        </p:txBody>
      </p:sp>
      <p:cxnSp>
        <p:nvCxnSpPr>
          <p:cNvPr id="10" name="Straight Connector 9"/>
          <p:cNvCxnSpPr/>
          <p:nvPr/>
        </p:nvCxnSpPr>
        <p:spPr>
          <a:xfrm>
            <a:off x="3851920" y="620688"/>
            <a:ext cx="4536504" cy="0"/>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07504" y="6381869"/>
            <a:ext cx="9036496" cy="507831"/>
          </a:xfrm>
          <a:prstGeom prst="rect">
            <a:avLst/>
          </a:prstGeom>
        </p:spPr>
        <p:txBody>
          <a:bodyPr wrap="square">
            <a:spAutoFit/>
          </a:bodyPr>
          <a:lstStyle/>
          <a:p>
            <a:pPr algn="ctr">
              <a:spcAft>
                <a:spcPts val="0"/>
              </a:spcAft>
            </a:pPr>
            <a:r>
              <a:rPr lang="ro-RO" sz="900" dirty="0">
                <a:solidFill>
                  <a:schemeClr val="bg1"/>
                </a:solidFill>
                <a:ea typeface="Tahoma" panose="020B0604030504040204" pitchFamily="34" charset="0"/>
                <a:cs typeface="Tahoma" panose="020B0604030504040204" pitchFamily="34" charset="0"/>
              </a:rPr>
              <a:t>WHO (2018) Global Status Report on Alcohol and Health 2018; </a:t>
            </a:r>
            <a:r>
              <a:rPr lang="en-US" sz="900" dirty="0">
                <a:solidFill>
                  <a:schemeClr val="bg1"/>
                </a:solidFill>
                <a:ea typeface="Tahoma" panose="020B0604030504040204" pitchFamily="34" charset="0"/>
                <a:cs typeface="Tahoma" panose="020B0604030504040204" pitchFamily="34" charset="0"/>
              </a:rPr>
              <a:t>European </a:t>
            </a:r>
            <a:r>
              <a:rPr lang="en-US" sz="900" dirty="0" err="1">
                <a:solidFill>
                  <a:schemeClr val="bg1"/>
                </a:solidFill>
                <a:ea typeface="Tahoma" panose="020B0604030504040204" pitchFamily="34" charset="0"/>
                <a:cs typeface="Tahoma" panose="020B0604030504040204" pitchFamily="34" charset="0"/>
              </a:rPr>
              <a:t>Comission</a:t>
            </a:r>
            <a:r>
              <a:rPr lang="en-US" sz="900" dirty="0">
                <a:solidFill>
                  <a:schemeClr val="bg1"/>
                </a:solidFill>
                <a:ea typeface="Tahoma" panose="020B0604030504040204" pitchFamily="34" charset="0"/>
                <a:cs typeface="Tahoma" panose="020B0604030504040204" pitchFamily="34" charset="0"/>
              </a:rPr>
              <a:t> (2006) Alcohol in Europe A public health perspective</a:t>
            </a:r>
            <a:r>
              <a:rPr lang="ro-RO" sz="900" dirty="0">
                <a:solidFill>
                  <a:schemeClr val="bg1"/>
                </a:solidFill>
                <a:ea typeface="Tahoma" panose="020B0604030504040204" pitchFamily="34" charset="0"/>
                <a:cs typeface="Tahoma" panose="020B0604030504040204" pitchFamily="34" charset="0"/>
              </a:rPr>
              <a:t>; WHO (2012) European action plan to reduce the harmful use of alcohol 2012–2020; EMCDDA (2015) ESPAD 2015. Alcohol use; Donaldson L. (2009) Guidance on the Consumption of Alcohol by Children and Young People</a:t>
            </a:r>
            <a:endParaRPr lang="ro-RO" sz="900" dirty="0">
              <a:solidFill>
                <a:schemeClr val="bg1"/>
              </a:solidFill>
              <a:effectLst/>
              <a:ea typeface="Tahoma" panose="020B0604030504040204" pitchFamily="34" charset="0"/>
              <a:cs typeface="Tahoma" panose="020B0604030504040204" pitchFamily="34" charset="0"/>
            </a:endParaRPr>
          </a:p>
        </p:txBody>
      </p:sp>
      <p:sp>
        <p:nvSpPr>
          <p:cNvPr id="3" name="Rectangle 2"/>
          <p:cNvSpPr/>
          <p:nvPr/>
        </p:nvSpPr>
        <p:spPr>
          <a:xfrm>
            <a:off x="107504" y="5805264"/>
            <a:ext cx="1512168" cy="4320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ini pentru romania ue map"/>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515" y="1700808"/>
            <a:ext cx="3081347" cy="3240360"/>
          </a:xfrm>
          <a:prstGeom prst="rect">
            <a:avLst/>
          </a:prstGeom>
          <a:noFill/>
          <a:extLst>
            <a:ext uri="{909E8E84-426E-40DD-AFC4-6F175D3DCCD1}">
              <a14:hiddenFill xmlns:a14="http://schemas.microsoft.com/office/drawing/2010/main" xmlns="">
                <a:solidFill>
                  <a:srgbClr val="FFFFFF"/>
                </a:solidFill>
              </a14:hiddenFill>
            </a:ext>
          </a:extLst>
        </p:spPr>
      </p:pic>
      <p:pic>
        <p:nvPicPr>
          <p:cNvPr id="3077" name="Picture 5" descr="Imagini pentru lupa"/>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4218" y="936986"/>
            <a:ext cx="2275614" cy="215652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9" name="Picture 41" descr="Imagini pentru what is a standard drink"/>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50808" y="1302560"/>
            <a:ext cx="936699" cy="7964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p:nvSpPr>
        <p:spPr>
          <a:xfrm>
            <a:off x="3059832" y="48311"/>
            <a:ext cx="6012161" cy="9158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altLang="ro-RO" sz="3200" b="1" dirty="0">
                <a:solidFill>
                  <a:schemeClr val="accent4">
                    <a:lumMod val="75000"/>
                  </a:schemeClr>
                </a:solidFill>
                <a:latin typeface="Gabriola" panose="04040605051002020D02" pitchFamily="82" charset="0"/>
                <a:ea typeface="GungsuhChe" panose="02030609000101010101" pitchFamily="49" charset="-127"/>
              </a:rPr>
              <a:t> Consmul de alcool la tineri  în România </a:t>
            </a:r>
          </a:p>
        </p:txBody>
      </p:sp>
      <p:cxnSp>
        <p:nvCxnSpPr>
          <p:cNvPr id="12" name="Straight Connector 11"/>
          <p:cNvCxnSpPr/>
          <p:nvPr/>
        </p:nvCxnSpPr>
        <p:spPr>
          <a:xfrm>
            <a:off x="3371521" y="1030435"/>
            <a:ext cx="4536504" cy="0"/>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131840" y="1186294"/>
            <a:ext cx="6012160" cy="5570756"/>
          </a:xfrm>
          <a:prstGeom prst="rect">
            <a:avLst/>
          </a:prstGeom>
          <a:solidFill>
            <a:schemeClr val="bg2"/>
          </a:solidFill>
        </p:spPr>
        <p:txBody>
          <a:bodyPr wrap="square">
            <a:spAutoFit/>
          </a:bodyPr>
          <a:lstStyle/>
          <a:p>
            <a:pPr marL="285750" indent="-285750" algn="just">
              <a:spcAft>
                <a:spcPts val="1200"/>
              </a:spcAft>
              <a:buFont typeface="Arial" panose="020B0604020202020204" pitchFamily="34" charset="0"/>
              <a:buChar char="•"/>
            </a:pPr>
            <a:r>
              <a:rPr lang="ro-RO" altLang="ro-RO" sz="1800" dirty="0">
                <a:latin typeface="Arial" panose="020B0604020202020204" pitchFamily="34" charset="0"/>
                <a:ea typeface="Arial Unicode MS" panose="020B0604020202020204" pitchFamily="34" charset="-128"/>
              </a:rPr>
              <a:t>84% din băieții de 15-19 ani și 12% dintre fete au consumat alcool cel puțin o dată în viață</a:t>
            </a:r>
            <a:r>
              <a:rPr lang="ro-RO" sz="1800" dirty="0">
                <a:latin typeface="Arial" panose="020B0604020202020204" pitchFamily="34" charset="0"/>
              </a:rPr>
              <a:t>;  </a:t>
            </a:r>
          </a:p>
          <a:p>
            <a:pPr marL="285750" indent="-285750" algn="just">
              <a:spcAft>
                <a:spcPts val="1200"/>
              </a:spcAft>
              <a:buFont typeface="Arial" panose="020B0604020202020204" pitchFamily="34" charset="0"/>
              <a:buChar char="•"/>
            </a:pPr>
            <a:r>
              <a:rPr lang="ro-RO" sz="1800" dirty="0">
                <a:latin typeface="Arial" panose="020B0604020202020204" pitchFamily="34" charset="0"/>
                <a:ea typeface="Arial Unicode MS" panose="020B0604020202020204" pitchFamily="34" charset="-128"/>
              </a:rPr>
              <a:t>vârsta medie la care tinerii încep să bea alcool este 14 ani; doar  4,78% din tineri încep să consume alcool după vârsta de 17 ani</a:t>
            </a:r>
            <a:r>
              <a:rPr lang="ro-RO" sz="1800" dirty="0">
                <a:latin typeface="Arial" panose="020B0604020202020204" pitchFamily="34" charset="0"/>
              </a:rPr>
              <a:t>;  </a:t>
            </a:r>
          </a:p>
          <a:p>
            <a:pPr marL="285750" indent="-285750" algn="just">
              <a:spcAft>
                <a:spcPts val="1200"/>
              </a:spcAft>
              <a:buFont typeface="Arial" panose="020B0604020202020204" pitchFamily="34" charset="0"/>
              <a:buChar char="•"/>
            </a:pPr>
            <a:r>
              <a:rPr lang="ro-RO" altLang="ro-RO" sz="1800" dirty="0">
                <a:latin typeface="Arial" panose="020B0604020202020204" pitchFamily="34" charset="0"/>
                <a:ea typeface="Arial Unicode MS" panose="020B0604020202020204" pitchFamily="34" charset="-128"/>
              </a:rPr>
              <a:t>numărul băieților care încep să bea alcool se dublează între 15 și 19 ani, în timp ce consumul la fete nu este influențat de vârstă</a:t>
            </a:r>
            <a:r>
              <a:rPr lang="ro-RO" sz="1800" dirty="0">
                <a:latin typeface="Arial" panose="020B0604020202020204" pitchFamily="34" charset="0"/>
              </a:rPr>
              <a:t>;  </a:t>
            </a:r>
          </a:p>
          <a:p>
            <a:pPr marL="285750" indent="-285750" algn="just">
              <a:spcAft>
                <a:spcPts val="1200"/>
              </a:spcAft>
              <a:buFont typeface="Arial" panose="020B0604020202020204" pitchFamily="34" charset="0"/>
              <a:buChar char="•"/>
            </a:pPr>
            <a:r>
              <a:rPr lang="ro-RO" altLang="ro-RO" sz="1800" dirty="0">
                <a:latin typeface="Arial" panose="020B0604020202020204" pitchFamily="34" charset="0"/>
                <a:ea typeface="Arial Unicode MS" panose="020B0604020202020204" pitchFamily="34" charset="-128"/>
              </a:rPr>
              <a:t>frecvența consumului regulat de alcool a scăzut, dar a crescut consumul ocazional al alcoolului și numărul episoadelor de consum excesiv</a:t>
            </a:r>
            <a:r>
              <a:rPr lang="ro-RO" sz="1800" dirty="0">
                <a:latin typeface="Arial" panose="020B0604020202020204" pitchFamily="34" charset="0"/>
              </a:rPr>
              <a:t>;  </a:t>
            </a:r>
          </a:p>
          <a:p>
            <a:pPr marL="285750" indent="-285750" algn="just">
              <a:spcAft>
                <a:spcPts val="1200"/>
              </a:spcAft>
              <a:buFont typeface="Arial" panose="020B0604020202020204" pitchFamily="34" charset="0"/>
              <a:buChar char="•"/>
            </a:pPr>
            <a:r>
              <a:rPr lang="ro-RO" altLang="ro-RO" sz="1800" dirty="0">
                <a:latin typeface="Arial" panose="020B0604020202020204" pitchFamily="34" charset="0"/>
                <a:ea typeface="Arial Unicode MS" panose="020B0604020202020204" pitchFamily="34" charset="-128"/>
              </a:rPr>
              <a:t>un sfert dintre tinerii de 18-34 ani au fost victime ale agresiunilor datorate alcoolului</a:t>
            </a:r>
            <a:r>
              <a:rPr lang="ro-RO" sz="1800" dirty="0">
                <a:latin typeface="Arial" panose="020B0604020202020204" pitchFamily="34" charset="0"/>
              </a:rPr>
              <a:t>;  </a:t>
            </a:r>
          </a:p>
          <a:p>
            <a:pPr marL="285750" indent="-285750" algn="just">
              <a:spcAft>
                <a:spcPts val="1200"/>
              </a:spcAft>
              <a:buFont typeface="Arial" panose="020B0604020202020204" pitchFamily="34" charset="0"/>
              <a:buChar char="•"/>
            </a:pPr>
            <a:r>
              <a:rPr lang="ro-RO" sz="1800" dirty="0">
                <a:latin typeface="Arial" panose="020B0604020202020204" pitchFamily="34" charset="0"/>
                <a:ea typeface="Arial Unicode MS" panose="020B0604020202020204" pitchFamily="34" charset="-128"/>
              </a:rPr>
              <a:t>mortalitatea datorată alcoolului la 5-19 ani a înregistrat un trend ascendent din 2010 (13,77% din toate cauzele de deces în 2017, cu 3 procente peste media UE).</a:t>
            </a:r>
          </a:p>
        </p:txBody>
      </p:sp>
      <p:sp>
        <p:nvSpPr>
          <p:cNvPr id="16" name="Rectangle 4"/>
          <p:cNvSpPr>
            <a:spLocks noChangeArrowheads="1"/>
          </p:cNvSpPr>
          <p:nvPr/>
        </p:nvSpPr>
        <p:spPr bwMode="auto">
          <a:xfrm>
            <a:off x="-8340" y="6129191"/>
            <a:ext cx="3016051"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indent="460375">
              <a:defRPr sz="1600">
                <a:solidFill>
                  <a:schemeClr val="tx1"/>
                </a:solidFill>
                <a:latin typeface="Tahoma" panose="020B0604030504040204" pitchFamily="34" charset="0"/>
                <a:cs typeface="Arial" panose="020B0604020202020204" pitchFamily="34" charset="0"/>
              </a:defRPr>
            </a:lvl1pPr>
            <a:lvl2pPr marL="742950" indent="-285750">
              <a:defRPr sz="1600">
                <a:solidFill>
                  <a:schemeClr val="tx1"/>
                </a:solidFill>
                <a:latin typeface="Tahoma" panose="020B0604030504040204" pitchFamily="34" charset="0"/>
                <a:cs typeface="Arial" panose="020B0604020202020204" pitchFamily="34" charset="0"/>
              </a:defRPr>
            </a:lvl2pPr>
            <a:lvl3pPr marL="1143000" indent="-228600">
              <a:defRPr sz="1600">
                <a:solidFill>
                  <a:schemeClr val="tx1"/>
                </a:solidFill>
                <a:latin typeface="Tahoma" panose="020B0604030504040204" pitchFamily="34" charset="0"/>
                <a:cs typeface="Arial" panose="020B0604020202020204" pitchFamily="34" charset="0"/>
              </a:defRPr>
            </a:lvl3pPr>
            <a:lvl4pPr marL="1600200" indent="-228600">
              <a:defRPr sz="1600">
                <a:solidFill>
                  <a:schemeClr val="tx1"/>
                </a:solidFill>
                <a:latin typeface="Tahoma" panose="020B0604030504040204" pitchFamily="34" charset="0"/>
                <a:cs typeface="Arial" panose="020B0604020202020204" pitchFamily="34" charset="0"/>
              </a:defRPr>
            </a:lvl4pPr>
            <a:lvl5pPr marL="2057400" indent="-228600">
              <a:defRPr sz="1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9pPr>
          </a:lstStyle>
          <a:p>
            <a:pPr indent="0"/>
            <a:r>
              <a:rPr lang="ro-RO" altLang="ro-RO" sz="1000" dirty="0">
                <a:solidFill>
                  <a:schemeClr val="bg1"/>
                </a:solidFill>
                <a:latin typeface="Arial" panose="020B0604020202020204" pitchFamily="34" charset="0"/>
              </a:rPr>
              <a:t>Pitkänen et al, Hingson et al, Dawson et al cit. Hingson et al (2006); Stolle et al (2009)</a:t>
            </a:r>
            <a:r>
              <a:rPr lang="en-US" altLang="ro-RO" sz="1000" dirty="0">
                <a:solidFill>
                  <a:schemeClr val="bg1"/>
                </a:solidFill>
                <a:latin typeface="Arial" panose="020B0604020202020204" pitchFamily="34" charset="0"/>
              </a:rPr>
              <a:t>; </a:t>
            </a:r>
            <a:r>
              <a:rPr lang="ro-RO" altLang="ro-RO" sz="1000" dirty="0">
                <a:solidFill>
                  <a:schemeClr val="bg1"/>
                </a:solidFill>
                <a:latin typeface="Arial" panose="020B0604020202020204" pitchFamily="34" charset="0"/>
              </a:rPr>
              <a:t>ARPS</a:t>
            </a:r>
            <a:r>
              <a:rPr lang="en-US" altLang="ro-RO" sz="1000" dirty="0">
                <a:solidFill>
                  <a:schemeClr val="bg1"/>
                </a:solidFill>
                <a:latin typeface="Arial" panose="020B0604020202020204" pitchFamily="34" charset="0"/>
              </a:rPr>
              <a:t> (</a:t>
            </a:r>
            <a:r>
              <a:rPr lang="ro-RO" altLang="ro-RO" sz="1000" dirty="0">
                <a:solidFill>
                  <a:schemeClr val="bg1"/>
                </a:solidFill>
                <a:latin typeface="Arial" panose="020B0604020202020204" pitchFamily="34" charset="0"/>
              </a:rPr>
              <a:t>2013); Marshall (2014); </a:t>
            </a:r>
            <a:r>
              <a:rPr lang="ro-RO" sz="1000" dirty="0">
                <a:solidFill>
                  <a:schemeClr val="bg1"/>
                </a:solidFill>
                <a:latin typeface="Arial" panose="020B0604020202020204" pitchFamily="34" charset="0"/>
              </a:rPr>
              <a:t>INSP.CNEPSS (2018); Institute for Health Metrics and Evaluation (2019</a:t>
            </a:r>
            <a:r>
              <a:rPr lang="ro-RO" sz="1000" dirty="0">
                <a:solidFill>
                  <a:schemeClr val="bg1"/>
                </a:solidFill>
              </a:rPr>
              <a:t>)</a:t>
            </a:r>
            <a:r>
              <a:rPr lang="ro-RO" altLang="ro-RO" sz="1000" dirty="0">
                <a:solidFill>
                  <a:schemeClr val="bg1"/>
                </a:solidFill>
              </a:rPr>
              <a:t> </a:t>
            </a:r>
            <a:endParaRPr lang="ro-RO" altLang="ro-RO" sz="1000" dirty="0">
              <a:solidFill>
                <a:schemeClr val="bg1"/>
              </a:solidFill>
              <a:cs typeface="Tahoma" panose="020B0604030504040204" pitchFamily="34" charset="0"/>
            </a:endParaRPr>
          </a:p>
        </p:txBody>
      </p:sp>
    </p:spTree>
    <p:extLst>
      <p:ext uri="{BB962C8B-B14F-4D97-AF65-F5344CB8AC3E}">
        <p14:creationId xmlns:p14="http://schemas.microsoft.com/office/powerpoint/2010/main" xmlns="" val="312573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descr="Imagini pentru no alcohol youth"/>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02847" y="1225495"/>
            <a:ext cx="5601601" cy="47737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Oval 3"/>
          <p:cNvSpPr/>
          <p:nvPr/>
        </p:nvSpPr>
        <p:spPr>
          <a:xfrm>
            <a:off x="3581993" y="1736215"/>
            <a:ext cx="914911" cy="1052381"/>
          </a:xfrm>
          <a:prstGeom prst="ellipse">
            <a:avLst/>
          </a:prstGeom>
          <a:solidFill>
            <a:srgbClr val="2143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sp>
        <p:nvSpPr>
          <p:cNvPr id="5" name="Oval 4"/>
          <p:cNvSpPr/>
          <p:nvPr/>
        </p:nvSpPr>
        <p:spPr>
          <a:xfrm>
            <a:off x="2585927" y="2636912"/>
            <a:ext cx="863600" cy="1029753"/>
          </a:xfrm>
          <a:prstGeom prst="ellipse">
            <a:avLst/>
          </a:prstGeom>
          <a:solidFill>
            <a:srgbClr val="2143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dirty="0">
              <a:latin typeface="Arial" panose="020B0604020202020204" pitchFamily="34" charset="0"/>
              <a:cs typeface="Arial" panose="020B0604020202020204" pitchFamily="34" charset="0"/>
            </a:endParaRPr>
          </a:p>
        </p:txBody>
      </p:sp>
      <p:sp>
        <p:nvSpPr>
          <p:cNvPr id="6" name="Oval 5"/>
          <p:cNvSpPr/>
          <p:nvPr/>
        </p:nvSpPr>
        <p:spPr>
          <a:xfrm>
            <a:off x="4898261" y="1705133"/>
            <a:ext cx="912123" cy="1033282"/>
          </a:xfrm>
          <a:prstGeom prst="ellipse">
            <a:avLst/>
          </a:prstGeom>
          <a:solidFill>
            <a:srgbClr val="2143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sp>
        <p:nvSpPr>
          <p:cNvPr id="8" name="Oval 7"/>
          <p:cNvSpPr/>
          <p:nvPr/>
        </p:nvSpPr>
        <p:spPr>
          <a:xfrm>
            <a:off x="2552513" y="4396902"/>
            <a:ext cx="894197" cy="987068"/>
          </a:xfrm>
          <a:prstGeom prst="ellipse">
            <a:avLst/>
          </a:prstGeom>
          <a:solidFill>
            <a:srgbClr val="2143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dirty="0">
              <a:latin typeface="Arial" panose="020B0604020202020204" pitchFamily="34" charset="0"/>
              <a:cs typeface="Arial" panose="020B0604020202020204" pitchFamily="34" charset="0"/>
            </a:endParaRPr>
          </a:p>
        </p:txBody>
      </p:sp>
      <p:sp>
        <p:nvSpPr>
          <p:cNvPr id="9" name="Oval 8"/>
          <p:cNvSpPr/>
          <p:nvPr/>
        </p:nvSpPr>
        <p:spPr>
          <a:xfrm>
            <a:off x="5638469" y="2757055"/>
            <a:ext cx="909413" cy="981334"/>
          </a:xfrm>
          <a:prstGeom prst="ellipse">
            <a:avLst/>
          </a:prstGeom>
          <a:solidFill>
            <a:srgbClr val="2143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dirty="0">
              <a:latin typeface="Arial" panose="020B0604020202020204" pitchFamily="34" charset="0"/>
              <a:cs typeface="Arial" panose="020B0604020202020204" pitchFamily="34" charset="0"/>
            </a:endParaRPr>
          </a:p>
        </p:txBody>
      </p:sp>
      <p:sp>
        <p:nvSpPr>
          <p:cNvPr id="11" name="Rectangle 10"/>
          <p:cNvSpPr/>
          <p:nvPr/>
        </p:nvSpPr>
        <p:spPr>
          <a:xfrm>
            <a:off x="0" y="6371777"/>
            <a:ext cx="9036496" cy="507831"/>
          </a:xfrm>
          <a:prstGeom prst="rect">
            <a:avLst/>
          </a:prstGeom>
        </p:spPr>
        <p:txBody>
          <a:bodyPr wrap="square">
            <a:spAutoFit/>
          </a:bodyPr>
          <a:lstStyle/>
          <a:p>
            <a:pPr algn="ctr">
              <a:spcAft>
                <a:spcPts val="0"/>
              </a:spcAft>
            </a:pPr>
            <a:r>
              <a:rPr lang="ro-RO" sz="900" dirty="0">
                <a:solidFill>
                  <a:schemeClr val="bg1"/>
                </a:solidFill>
                <a:latin typeface="Arial" panose="020B0604020202020204" pitchFamily="34" charset="0"/>
                <a:ea typeface="Tahoma" panose="020B0604030504040204" pitchFamily="34" charset="0"/>
              </a:rPr>
              <a:t>WHO (2018) Global Status Report on Alcohol and Health 2018; </a:t>
            </a:r>
            <a:r>
              <a:rPr lang="en-US" sz="900" dirty="0">
                <a:solidFill>
                  <a:schemeClr val="bg1"/>
                </a:solidFill>
                <a:latin typeface="Arial" panose="020B0604020202020204" pitchFamily="34" charset="0"/>
                <a:ea typeface="Tahoma" panose="020B0604030504040204" pitchFamily="34" charset="0"/>
              </a:rPr>
              <a:t>European </a:t>
            </a:r>
            <a:r>
              <a:rPr lang="en-US" sz="900" dirty="0" err="1">
                <a:solidFill>
                  <a:schemeClr val="bg1"/>
                </a:solidFill>
                <a:latin typeface="Arial" panose="020B0604020202020204" pitchFamily="34" charset="0"/>
                <a:ea typeface="Tahoma" panose="020B0604030504040204" pitchFamily="34" charset="0"/>
              </a:rPr>
              <a:t>Comission</a:t>
            </a:r>
            <a:r>
              <a:rPr lang="en-US" sz="900" dirty="0">
                <a:solidFill>
                  <a:schemeClr val="bg1"/>
                </a:solidFill>
                <a:latin typeface="Arial" panose="020B0604020202020204" pitchFamily="34" charset="0"/>
                <a:ea typeface="Tahoma" panose="020B0604030504040204" pitchFamily="34" charset="0"/>
              </a:rPr>
              <a:t> (2006) Alcohol in Europe A public health perspective</a:t>
            </a:r>
            <a:r>
              <a:rPr lang="ro-RO" sz="900" dirty="0">
                <a:solidFill>
                  <a:schemeClr val="bg1"/>
                </a:solidFill>
                <a:latin typeface="Arial" panose="020B0604020202020204" pitchFamily="34" charset="0"/>
                <a:ea typeface="Tahoma" panose="020B0604030504040204" pitchFamily="34" charset="0"/>
              </a:rPr>
              <a:t>; WHO (2012) European action plan to reduce the harmful use of alcohol 2012–2020; EMCDDA (2015) ESPAD 2015. Alcohol use; Donaldson L. (2009) Guidance on the Consumption of Alcohol by Children and Young People</a:t>
            </a:r>
            <a:endParaRPr lang="ro-RO" sz="900" dirty="0">
              <a:solidFill>
                <a:schemeClr val="bg1"/>
              </a:solidFill>
              <a:effectLst/>
              <a:latin typeface="Arial" panose="020B0604020202020204" pitchFamily="34" charset="0"/>
              <a:ea typeface="Tahoma" panose="020B0604030504040204" pitchFamily="34" charset="0"/>
            </a:endParaRPr>
          </a:p>
        </p:txBody>
      </p:sp>
      <p:sp>
        <p:nvSpPr>
          <p:cNvPr id="13" name="Rectangle 12"/>
          <p:cNvSpPr/>
          <p:nvPr/>
        </p:nvSpPr>
        <p:spPr>
          <a:xfrm>
            <a:off x="140167" y="125706"/>
            <a:ext cx="8756162" cy="6667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900"/>
              </a:lnSpc>
            </a:pPr>
            <a:r>
              <a:rPr lang="ro-RO" altLang="ro-RO" sz="4400" b="1" dirty="0">
                <a:solidFill>
                  <a:schemeClr val="accent4">
                    <a:lumMod val="75000"/>
                  </a:schemeClr>
                </a:solidFill>
                <a:latin typeface="Gabriola" panose="04040605051002020D02" pitchFamily="82" charset="0"/>
                <a:ea typeface="GungsuhChe" panose="02030609000101010101" pitchFamily="49" charset="-127"/>
              </a:rPr>
              <a:t> Riscurile consumului de alcool la vârste tinere</a:t>
            </a:r>
          </a:p>
        </p:txBody>
      </p:sp>
      <p:sp>
        <p:nvSpPr>
          <p:cNvPr id="14" name="Oval 13"/>
          <p:cNvSpPr/>
          <p:nvPr/>
        </p:nvSpPr>
        <p:spPr>
          <a:xfrm>
            <a:off x="5759957" y="4349470"/>
            <a:ext cx="909413" cy="1095754"/>
          </a:xfrm>
          <a:prstGeom prst="ellipse">
            <a:avLst/>
          </a:prstGeom>
          <a:solidFill>
            <a:srgbClr val="2143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dirty="0">
              <a:latin typeface="Arial" panose="020B0604020202020204" pitchFamily="34" charset="0"/>
              <a:cs typeface="Arial" panose="020B0604020202020204" pitchFamily="34" charset="0"/>
            </a:endParaRPr>
          </a:p>
        </p:txBody>
      </p:sp>
      <p:sp>
        <p:nvSpPr>
          <p:cNvPr id="10" name="Rectangle 9"/>
          <p:cNvSpPr/>
          <p:nvPr/>
        </p:nvSpPr>
        <p:spPr>
          <a:xfrm>
            <a:off x="2451877" y="2794831"/>
            <a:ext cx="1057897" cy="5929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800" b="1" dirty="0"/>
              <a:t>16 ani</a:t>
            </a:r>
          </a:p>
        </p:txBody>
      </p:sp>
      <p:sp>
        <p:nvSpPr>
          <p:cNvPr id="18" name="Rounded Rectangular Callout 17"/>
          <p:cNvSpPr/>
          <p:nvPr/>
        </p:nvSpPr>
        <p:spPr>
          <a:xfrm>
            <a:off x="7269504" y="2917974"/>
            <a:ext cx="1675610" cy="1159098"/>
          </a:xfrm>
          <a:prstGeom prst="wedgeRoundRectCallout">
            <a:avLst>
              <a:gd name="adj1" fmla="val -103422"/>
              <a:gd name="adj2" fmla="val 2996"/>
              <a:gd name="adj3" fmla="val 16667"/>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sp>
        <p:nvSpPr>
          <p:cNvPr id="19" name="Rounded Rectangular Callout 18"/>
          <p:cNvSpPr/>
          <p:nvPr/>
        </p:nvSpPr>
        <p:spPr>
          <a:xfrm>
            <a:off x="6304367" y="893188"/>
            <a:ext cx="2649036" cy="1188572"/>
          </a:xfrm>
          <a:prstGeom prst="wedgeRoundRectCallout">
            <a:avLst>
              <a:gd name="adj1" fmla="val -76124"/>
              <a:gd name="adj2" fmla="val 38642"/>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solidFill>
                <a:schemeClr val="tx1"/>
              </a:solidFill>
            </a:endParaRPr>
          </a:p>
        </p:txBody>
      </p:sp>
      <p:sp>
        <p:nvSpPr>
          <p:cNvPr id="20" name="Rectangle 19"/>
          <p:cNvSpPr/>
          <p:nvPr/>
        </p:nvSpPr>
        <p:spPr>
          <a:xfrm>
            <a:off x="5638469" y="4585712"/>
            <a:ext cx="1055713" cy="5929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800" b="1" dirty="0"/>
              <a:t> &lt; 15 ani</a:t>
            </a:r>
          </a:p>
        </p:txBody>
      </p:sp>
      <p:sp>
        <p:nvSpPr>
          <p:cNvPr id="26" name="Rectangle 25"/>
          <p:cNvSpPr/>
          <p:nvPr/>
        </p:nvSpPr>
        <p:spPr>
          <a:xfrm>
            <a:off x="3615161" y="1960868"/>
            <a:ext cx="829015" cy="5929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a:latin typeface="Arial" panose="020B0604020202020204" pitchFamily="34" charset="0"/>
                <a:cs typeface="Arial" panose="020B0604020202020204" pitchFamily="34" charset="0"/>
              </a:rPr>
              <a:t>13 ani</a:t>
            </a:r>
          </a:p>
        </p:txBody>
      </p:sp>
      <p:sp>
        <p:nvSpPr>
          <p:cNvPr id="28" name="Rectangle 27"/>
          <p:cNvSpPr/>
          <p:nvPr/>
        </p:nvSpPr>
        <p:spPr>
          <a:xfrm>
            <a:off x="5585859" y="2979361"/>
            <a:ext cx="1014631" cy="5929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800" b="1" dirty="0"/>
              <a:t>≤  14 ani</a:t>
            </a:r>
          </a:p>
        </p:txBody>
      </p:sp>
      <p:sp>
        <p:nvSpPr>
          <p:cNvPr id="29" name="Rectangle 28"/>
          <p:cNvSpPr/>
          <p:nvPr/>
        </p:nvSpPr>
        <p:spPr>
          <a:xfrm>
            <a:off x="4772651" y="1907719"/>
            <a:ext cx="1048551" cy="5929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a:latin typeface="Arial" panose="020B0604020202020204" pitchFamily="34" charset="0"/>
                <a:cs typeface="Arial" panose="020B0604020202020204" pitchFamily="34" charset="0"/>
              </a:rPr>
              <a:t>≤  13 ani</a:t>
            </a:r>
          </a:p>
        </p:txBody>
      </p:sp>
      <p:sp>
        <p:nvSpPr>
          <p:cNvPr id="30" name="Rounded Rectangular Callout 29"/>
          <p:cNvSpPr/>
          <p:nvPr/>
        </p:nvSpPr>
        <p:spPr>
          <a:xfrm>
            <a:off x="7020273" y="4816534"/>
            <a:ext cx="1968818" cy="1461656"/>
          </a:xfrm>
          <a:prstGeom prst="wedgeRoundRectCallout">
            <a:avLst>
              <a:gd name="adj1" fmla="val -80366"/>
              <a:gd name="adj2" fmla="val -28071"/>
              <a:gd name="adj3" fmla="val 16667"/>
            </a:avLst>
          </a:prstGeom>
          <a:solidFill>
            <a:srgbClr val="F3F3F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sp>
        <p:nvSpPr>
          <p:cNvPr id="31" name="Rounded Rectangular Callout 30"/>
          <p:cNvSpPr/>
          <p:nvPr/>
        </p:nvSpPr>
        <p:spPr>
          <a:xfrm>
            <a:off x="218904" y="4901912"/>
            <a:ext cx="1977759" cy="1363567"/>
          </a:xfrm>
          <a:prstGeom prst="wedgeRoundRectCallout">
            <a:avLst>
              <a:gd name="adj1" fmla="val 81737"/>
              <a:gd name="adj2" fmla="val -30882"/>
              <a:gd name="adj3" fmla="val 16667"/>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sp>
        <p:nvSpPr>
          <p:cNvPr id="32" name="Rounded Rectangular Callout 31"/>
          <p:cNvSpPr/>
          <p:nvPr/>
        </p:nvSpPr>
        <p:spPr>
          <a:xfrm>
            <a:off x="208062" y="2917974"/>
            <a:ext cx="1656243" cy="1203097"/>
          </a:xfrm>
          <a:prstGeom prst="wedgeRoundRectCallout">
            <a:avLst>
              <a:gd name="adj1" fmla="val 102354"/>
              <a:gd name="adj2" fmla="val -7316"/>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sp>
        <p:nvSpPr>
          <p:cNvPr id="33" name="Rounded Rectangular Callout 32"/>
          <p:cNvSpPr/>
          <p:nvPr/>
        </p:nvSpPr>
        <p:spPr>
          <a:xfrm>
            <a:off x="519887" y="975938"/>
            <a:ext cx="2478662" cy="979738"/>
          </a:xfrm>
          <a:prstGeom prst="wedgeRoundRectCallout">
            <a:avLst>
              <a:gd name="adj1" fmla="val 80978"/>
              <a:gd name="adj2" fmla="val 58591"/>
              <a:gd name="adj3" fmla="val 16667"/>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sp>
        <p:nvSpPr>
          <p:cNvPr id="34" name="Rectangle 33"/>
          <p:cNvSpPr/>
          <p:nvPr/>
        </p:nvSpPr>
        <p:spPr>
          <a:xfrm>
            <a:off x="332646" y="3041403"/>
            <a:ext cx="1407073" cy="890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700"/>
              </a:lnSpc>
            </a:pPr>
            <a:r>
              <a:rPr lang="ro-RO" dirty="0">
                <a:solidFill>
                  <a:schemeClr val="tx1"/>
                </a:solidFill>
                <a:latin typeface="Arial" panose="020B0604020202020204" pitchFamily="34" charset="0"/>
                <a:cs typeface="Arial" panose="020B0604020202020204" pitchFamily="34" charset="0"/>
              </a:rPr>
              <a:t>31% din adolescenți au risc de dependență</a:t>
            </a:r>
          </a:p>
        </p:txBody>
      </p:sp>
      <p:sp>
        <p:nvSpPr>
          <p:cNvPr id="35" name="Rectangle 34"/>
          <p:cNvSpPr/>
          <p:nvPr/>
        </p:nvSpPr>
        <p:spPr>
          <a:xfrm>
            <a:off x="6368966" y="1020145"/>
            <a:ext cx="2576148" cy="9272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700"/>
              </a:lnSpc>
            </a:pPr>
            <a:r>
              <a:rPr lang="ro-RO" dirty="0">
                <a:solidFill>
                  <a:schemeClr val="tx1"/>
                </a:solidFill>
                <a:latin typeface="Arial" panose="020B0604020202020204" pitchFamily="34" charset="0"/>
                <a:cs typeface="Arial" panose="020B0604020202020204" pitchFamily="34" charset="0"/>
              </a:rPr>
              <a:t>risc de 7 ori mai mare de a consuma cantități excesive de  alcool față de cei care au început să bea după 17 ani</a:t>
            </a:r>
          </a:p>
        </p:txBody>
      </p:sp>
      <p:sp>
        <p:nvSpPr>
          <p:cNvPr id="36" name="Rectangle 35"/>
          <p:cNvSpPr/>
          <p:nvPr/>
        </p:nvSpPr>
        <p:spPr>
          <a:xfrm>
            <a:off x="308555" y="5081869"/>
            <a:ext cx="1946427" cy="10236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700"/>
              </a:lnSpc>
            </a:pPr>
            <a:r>
              <a:rPr lang="ro-RO" dirty="0">
                <a:solidFill>
                  <a:schemeClr val="bg1"/>
                </a:solidFill>
                <a:latin typeface="Arial" panose="020B0604020202020204" pitchFamily="34" charset="0"/>
                <a:cs typeface="Arial" panose="020B0604020202020204" pitchFamily="34" charset="0"/>
              </a:rPr>
              <a:t>41% din adolescenți au risc de  dependență de alcool de la o vârstă tânără</a:t>
            </a:r>
          </a:p>
        </p:txBody>
      </p:sp>
      <p:sp>
        <p:nvSpPr>
          <p:cNvPr id="37" name="Rectangle 36"/>
          <p:cNvSpPr/>
          <p:nvPr/>
        </p:nvSpPr>
        <p:spPr>
          <a:xfrm>
            <a:off x="7380312" y="2970142"/>
            <a:ext cx="1507236" cy="10349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700"/>
              </a:lnSpc>
            </a:pPr>
            <a:r>
              <a:rPr lang="ro-RO" sz="1400" dirty="0">
                <a:solidFill>
                  <a:schemeClr val="bg1"/>
                </a:solidFill>
                <a:latin typeface="Arial" panose="020B0604020202020204" pitchFamily="34" charset="0"/>
                <a:cs typeface="Arial" panose="020B0604020202020204" pitchFamily="34" charset="0"/>
              </a:rPr>
              <a:t>consum de cantități tot mai mari de alcool în situații de stres</a:t>
            </a:r>
          </a:p>
        </p:txBody>
      </p:sp>
      <p:sp>
        <p:nvSpPr>
          <p:cNvPr id="38" name="Rectangle 37"/>
          <p:cNvSpPr/>
          <p:nvPr/>
        </p:nvSpPr>
        <p:spPr>
          <a:xfrm>
            <a:off x="2471754" y="4551039"/>
            <a:ext cx="1055713" cy="5929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800" b="1" dirty="0"/>
              <a:t> </a:t>
            </a:r>
            <a:r>
              <a:rPr lang="ro-RO" sz="1800" dirty="0"/>
              <a:t>≤</a:t>
            </a:r>
            <a:r>
              <a:rPr lang="ro-RO" sz="1800" b="1" dirty="0"/>
              <a:t> 15 ani</a:t>
            </a:r>
          </a:p>
        </p:txBody>
      </p:sp>
      <p:sp>
        <p:nvSpPr>
          <p:cNvPr id="17" name="Rectangle 16"/>
          <p:cNvSpPr/>
          <p:nvPr/>
        </p:nvSpPr>
        <p:spPr>
          <a:xfrm>
            <a:off x="7151673" y="4904417"/>
            <a:ext cx="1803609" cy="12440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700"/>
              </a:lnSpc>
            </a:pPr>
            <a:r>
              <a:rPr lang="ro-RO" dirty="0">
                <a:solidFill>
                  <a:schemeClr val="tx1"/>
                </a:solidFill>
                <a:latin typeface="Arial" panose="020B0604020202020204" pitchFamily="34" charset="0"/>
                <a:cs typeface="Arial" panose="020B0604020202020204" pitchFamily="34" charset="0"/>
              </a:rPr>
              <a:t>cea mai înaltă vulnerabilitate față de efectele alcoolului și față de dependența de alcool </a:t>
            </a:r>
          </a:p>
        </p:txBody>
      </p:sp>
      <p:sp>
        <p:nvSpPr>
          <p:cNvPr id="41" name="Rectangle 40"/>
          <p:cNvSpPr/>
          <p:nvPr/>
        </p:nvSpPr>
        <p:spPr>
          <a:xfrm>
            <a:off x="595849" y="1025550"/>
            <a:ext cx="2326738" cy="9238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700"/>
              </a:lnSpc>
            </a:pPr>
            <a:r>
              <a:rPr lang="ro-RO" dirty="0">
                <a:solidFill>
                  <a:schemeClr val="bg1"/>
                </a:solidFill>
                <a:latin typeface="Arial" panose="020B0604020202020204" pitchFamily="34" charset="0"/>
                <a:cs typeface="Arial" panose="020B0604020202020204" pitchFamily="34" charset="0"/>
              </a:rPr>
              <a:t>60% din adolescenți încep să bea și 12% ajung la starea de ebrietate</a:t>
            </a:r>
          </a:p>
        </p:txBody>
      </p:sp>
      <p:sp>
        <p:nvSpPr>
          <p:cNvPr id="16" name="Oval 15"/>
          <p:cNvSpPr/>
          <p:nvPr/>
        </p:nvSpPr>
        <p:spPr>
          <a:xfrm>
            <a:off x="3969093" y="1457230"/>
            <a:ext cx="360492" cy="298404"/>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44" name="Oval 43"/>
          <p:cNvSpPr/>
          <p:nvPr/>
        </p:nvSpPr>
        <p:spPr>
          <a:xfrm>
            <a:off x="3509774" y="5413683"/>
            <a:ext cx="360492" cy="298404"/>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cxnSp>
        <p:nvCxnSpPr>
          <p:cNvPr id="45" name="Straight Connector 44"/>
          <p:cNvCxnSpPr/>
          <p:nvPr/>
        </p:nvCxnSpPr>
        <p:spPr>
          <a:xfrm>
            <a:off x="361757" y="692696"/>
            <a:ext cx="8458715" cy="0"/>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ini pentru ue map"/>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52988" y="3501008"/>
            <a:ext cx="3211977" cy="3338128"/>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5"/>
          <p:cNvSpPr>
            <a:spLocks noChangeArrowheads="1"/>
          </p:cNvSpPr>
          <p:nvPr/>
        </p:nvSpPr>
        <p:spPr bwMode="auto">
          <a:xfrm>
            <a:off x="3234811" y="836712"/>
            <a:ext cx="5796136" cy="5688632"/>
          </a:xfrm>
          <a:prstGeom prst="rect">
            <a:avLst/>
          </a:prstGeom>
          <a:noFill/>
          <a:ln>
            <a:noFill/>
          </a:ln>
        </p:spPr>
        <p:txBody>
          <a:bodyPr/>
          <a:lstStyle>
            <a:lvl1pPr marL="342900" indent="-342900" eaLnBrk="0" hangingPunct="0">
              <a:defRPr sz="900" b="1" i="1">
                <a:solidFill>
                  <a:schemeClr val="tx1"/>
                </a:solidFill>
                <a:latin typeface="Times New Roman" panose="02020603050405020304" pitchFamily="18" charset="0"/>
              </a:defRPr>
            </a:lvl1pPr>
            <a:lvl2pPr marL="742950" indent="-285750" eaLnBrk="0" hangingPunct="0">
              <a:defRPr sz="900" b="1" i="1">
                <a:solidFill>
                  <a:schemeClr val="tx1"/>
                </a:solidFill>
                <a:latin typeface="Times New Roman" panose="02020603050405020304" pitchFamily="18" charset="0"/>
              </a:defRPr>
            </a:lvl2pPr>
            <a:lvl3pPr marL="1143000" indent="-228600" eaLnBrk="0" hangingPunct="0">
              <a:defRPr sz="900" b="1" i="1">
                <a:solidFill>
                  <a:schemeClr val="tx1"/>
                </a:solidFill>
                <a:latin typeface="Times New Roman" panose="02020603050405020304" pitchFamily="18" charset="0"/>
              </a:defRPr>
            </a:lvl3pPr>
            <a:lvl4pPr marL="1600200" indent="-228600" eaLnBrk="0" hangingPunct="0">
              <a:defRPr sz="900" b="1" i="1">
                <a:solidFill>
                  <a:schemeClr val="tx1"/>
                </a:solidFill>
                <a:latin typeface="Times New Roman" panose="02020603050405020304" pitchFamily="18" charset="0"/>
              </a:defRPr>
            </a:lvl4pPr>
            <a:lvl5pPr marL="2057400" indent="-228600" eaLnBrk="0" hangingPunct="0">
              <a:defRPr sz="900"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900"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900"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900"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900" b="1" i="1">
                <a:solidFill>
                  <a:schemeClr val="tx1"/>
                </a:solidFill>
                <a:latin typeface="Times New Roman" panose="02020603050405020304" pitchFamily="18" charset="0"/>
              </a:defRPr>
            </a:lvl9pPr>
          </a:lstStyle>
          <a:p>
            <a:pPr marL="285750" indent="-285750" eaLnBrk="1" hangingPunct="1">
              <a:spcAft>
                <a:spcPts val="1800"/>
              </a:spcAft>
              <a:buSzPct val="121000"/>
              <a:buFont typeface="Arial" panose="020B0604020202020204" pitchFamily="34" charset="0"/>
              <a:buChar char="•"/>
              <a:defRPr/>
            </a:pPr>
            <a:r>
              <a:rPr lang="ro-RO" sz="1800" b="0" i="0" dirty="0">
                <a:latin typeface="Arial" panose="020B0604020202020204" pitchFamily="34" charset="0"/>
              </a:rPr>
              <a:t>Tratatul de la Lisabona </a:t>
            </a:r>
          </a:p>
          <a:p>
            <a:pPr marL="285750" indent="-285750" eaLnBrk="1" hangingPunct="1">
              <a:spcAft>
                <a:spcPts val="1800"/>
              </a:spcAft>
              <a:buSzPct val="121000"/>
              <a:buFont typeface="Arial" panose="020B0604020202020204" pitchFamily="34" charset="0"/>
              <a:buChar char="•"/>
              <a:defRPr/>
            </a:pPr>
            <a:r>
              <a:rPr lang="ro-RO" sz="1800" b="0" i="0" dirty="0">
                <a:latin typeface="Arial" panose="020B0604020202020204" pitchFamily="34" charset="0"/>
              </a:rPr>
              <a:t>Strategia globală privind combaterea efectelor consumului dăunător de alcool -OMS</a:t>
            </a:r>
          </a:p>
          <a:p>
            <a:pPr marL="285750" indent="-285750" eaLnBrk="1" hangingPunct="1">
              <a:spcAft>
                <a:spcPts val="1800"/>
              </a:spcAft>
              <a:buSzPct val="121000"/>
              <a:buFont typeface="Arial" panose="020B0604020202020204" pitchFamily="34" charset="0"/>
              <a:buChar char="•"/>
              <a:defRPr/>
            </a:pPr>
            <a:r>
              <a:rPr lang="ro-RO" sz="1800" b="0" i="0" dirty="0">
                <a:latin typeface="Arial" panose="020B0604020202020204" pitchFamily="34" charset="0"/>
              </a:rPr>
              <a:t>Strategia europeană “Sănătatea 2020” </a:t>
            </a:r>
          </a:p>
          <a:p>
            <a:pPr marL="285750" indent="-285750" eaLnBrk="1" hangingPunct="1">
              <a:spcAft>
                <a:spcPts val="1800"/>
              </a:spcAft>
              <a:buSzPct val="121000"/>
              <a:buFont typeface="Arial" panose="020B0604020202020204" pitchFamily="34" charset="0"/>
              <a:buChar char="•"/>
              <a:defRPr/>
            </a:pPr>
            <a:r>
              <a:rPr lang="ro-RO" sz="1800" b="0" i="0" dirty="0">
                <a:latin typeface="Arial" panose="020B0604020202020204" pitchFamily="34" charset="0"/>
              </a:rPr>
              <a:t>Planul European de Acțiune Pentru Reducerea Consumului Dăunător de Alcool 2012-2020</a:t>
            </a:r>
          </a:p>
          <a:p>
            <a:pPr marL="285750" indent="-285750" eaLnBrk="1" hangingPunct="1">
              <a:spcAft>
                <a:spcPts val="1800"/>
              </a:spcAft>
              <a:buSzPct val="121000"/>
              <a:buFont typeface="Arial" panose="020B0604020202020204" pitchFamily="34" charset="0"/>
              <a:buChar char="•"/>
              <a:defRPr/>
            </a:pPr>
            <a:r>
              <a:rPr lang="ro-RO" sz="1800" b="0" i="0" dirty="0">
                <a:latin typeface="Arial" panose="020B0604020202020204" pitchFamily="34" charset="0"/>
              </a:rPr>
              <a:t>Strategiei Europene OMS privind Sănătatea Copiilor şi Adolescenţilor în Europa 2014-2024</a:t>
            </a:r>
          </a:p>
          <a:p>
            <a:pPr marL="285750" indent="-285750" eaLnBrk="1" hangingPunct="1">
              <a:spcAft>
                <a:spcPts val="1800"/>
              </a:spcAft>
              <a:buSzPct val="121000"/>
              <a:buFont typeface="Arial" panose="020B0604020202020204" pitchFamily="34" charset="0"/>
              <a:buChar char="•"/>
              <a:defRPr/>
            </a:pPr>
            <a:r>
              <a:rPr lang="ro-RO" sz="1800" b="0" i="0" dirty="0">
                <a:latin typeface="Arial" panose="020B0604020202020204" pitchFamily="34" charset="0"/>
              </a:rPr>
              <a:t>Strategia Europeană privind Alcoolul </a:t>
            </a:r>
            <a:r>
              <a:rPr lang="ro-RO" sz="1800" b="0" i="0">
                <a:latin typeface="Arial" panose="020B0604020202020204" pitchFamily="34" charset="0"/>
              </a:rPr>
              <a:t>2016-2022 (proiect)</a:t>
            </a:r>
            <a:endParaRPr lang="ro-RO" sz="1800" b="0" i="0" dirty="0">
              <a:latin typeface="Arial" panose="020B0604020202020204" pitchFamily="34" charset="0"/>
            </a:endParaRPr>
          </a:p>
          <a:p>
            <a:pPr marL="285750" indent="-285750" eaLnBrk="1" hangingPunct="1">
              <a:spcAft>
                <a:spcPts val="1800"/>
              </a:spcAft>
              <a:buSzPct val="121000"/>
              <a:buFont typeface="Arial" panose="020B0604020202020204" pitchFamily="34" charset="0"/>
              <a:buChar char="•"/>
              <a:defRPr/>
            </a:pPr>
            <a:r>
              <a:rPr lang="ro-RO" sz="1800" b="0" i="0" dirty="0">
                <a:latin typeface="Arial" panose="020B0604020202020204" pitchFamily="34" charset="0"/>
              </a:rPr>
              <a:t>Strategia de Dezvoltare Durabilă 2030</a:t>
            </a:r>
          </a:p>
          <a:p>
            <a:pPr marL="285750" indent="-285750" eaLnBrk="1" hangingPunct="1">
              <a:spcAft>
                <a:spcPts val="1800"/>
              </a:spcAft>
              <a:buSzPct val="121000"/>
              <a:buFont typeface="Arial" panose="020B0604020202020204" pitchFamily="34" charset="0"/>
              <a:buChar char="•"/>
              <a:defRPr/>
            </a:pPr>
            <a:r>
              <a:rPr lang="ro-RO" altLang="ro-RO" sz="1800" b="0" i="0" dirty="0">
                <a:solidFill>
                  <a:schemeClr val="tx1">
                    <a:lumMod val="85000"/>
                    <a:lumOff val="15000"/>
                  </a:schemeClr>
                </a:solidFill>
                <a:latin typeface="Arial" panose="020B0604020202020204" pitchFamily="34" charset="0"/>
                <a:ea typeface="Arial Unicode MS" panose="020B0604020202020204" pitchFamily="34" charset="-128"/>
              </a:rPr>
              <a:t>Planul global de acțiune privind consumul de alcool 2022-2030 pentru implementarea Strategiei globale de reducere a efectelor nocive privind consumul de alcool</a:t>
            </a:r>
            <a:r>
              <a:rPr lang="ro-RO" sz="1800" b="0" i="0" dirty="0">
                <a:latin typeface="Arial" panose="020B0604020202020204" pitchFamily="34" charset="0"/>
              </a:rPr>
              <a:t> -OMS</a:t>
            </a:r>
            <a:endParaRPr lang="ro-RO" altLang="ro-RO" sz="1800" b="0" i="0" dirty="0">
              <a:solidFill>
                <a:schemeClr val="tx1">
                  <a:lumMod val="85000"/>
                  <a:lumOff val="15000"/>
                </a:schemeClr>
              </a:solidFill>
              <a:latin typeface="Arial" panose="020B0604020202020204" pitchFamily="34" charset="0"/>
              <a:ea typeface="Arial Unicode MS" panose="020B0604020202020204" pitchFamily="34" charset="-128"/>
            </a:endParaRPr>
          </a:p>
        </p:txBody>
      </p:sp>
      <p:sp>
        <p:nvSpPr>
          <p:cNvPr id="13" name="Rectangle 1"/>
          <p:cNvSpPr>
            <a:spLocks noChangeArrowheads="1"/>
          </p:cNvSpPr>
          <p:nvPr/>
        </p:nvSpPr>
        <p:spPr bwMode="auto">
          <a:xfrm>
            <a:off x="100477" y="1628800"/>
            <a:ext cx="2880320" cy="2800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ro-RO" altLang="ro-RO" sz="4400" b="1" dirty="0">
                <a:solidFill>
                  <a:srgbClr val="F2F2F2"/>
                </a:solidFill>
                <a:latin typeface="Gabriola" panose="04040605051002020D02" pitchFamily="82" charset="0"/>
                <a:ea typeface="GungsuhChe" panose="02030609000101010101" pitchFamily="49" charset="-127"/>
              </a:rPr>
              <a:t>Politici în domeniul alcoolului la nivel european</a:t>
            </a:r>
          </a:p>
        </p:txBody>
      </p:sp>
    </p:spTree>
    <p:extLst>
      <p:ext uri="{BB962C8B-B14F-4D97-AF65-F5344CB8AC3E}">
        <p14:creationId xmlns:p14="http://schemas.microsoft.com/office/powerpoint/2010/main" xmlns="" val="760240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ini pentru ue romania map"/>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80112" y="3061434"/>
            <a:ext cx="3407435" cy="3654983"/>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5"/>
          <p:cNvSpPr>
            <a:spLocks noChangeArrowheads="1"/>
          </p:cNvSpPr>
          <p:nvPr/>
        </p:nvSpPr>
        <p:spPr bwMode="auto">
          <a:xfrm>
            <a:off x="3131840" y="1412776"/>
            <a:ext cx="5940152" cy="4320480"/>
          </a:xfrm>
          <a:prstGeom prst="rect">
            <a:avLst/>
          </a:prstGeom>
          <a:noFill/>
          <a:ln>
            <a:noFill/>
          </a:ln>
        </p:spPr>
        <p:txBody>
          <a:bodyPr/>
          <a:lstStyle>
            <a:lvl1pPr marL="342900" indent="-342900" eaLnBrk="0" hangingPunct="0">
              <a:defRPr sz="900" b="1" i="1">
                <a:solidFill>
                  <a:schemeClr val="tx1"/>
                </a:solidFill>
                <a:latin typeface="Times New Roman" panose="02020603050405020304" pitchFamily="18" charset="0"/>
              </a:defRPr>
            </a:lvl1pPr>
            <a:lvl2pPr marL="742950" indent="-285750" eaLnBrk="0" hangingPunct="0">
              <a:defRPr sz="900" b="1" i="1">
                <a:solidFill>
                  <a:schemeClr val="tx1"/>
                </a:solidFill>
                <a:latin typeface="Times New Roman" panose="02020603050405020304" pitchFamily="18" charset="0"/>
              </a:defRPr>
            </a:lvl2pPr>
            <a:lvl3pPr marL="1143000" indent="-228600" eaLnBrk="0" hangingPunct="0">
              <a:defRPr sz="900" b="1" i="1">
                <a:solidFill>
                  <a:schemeClr val="tx1"/>
                </a:solidFill>
                <a:latin typeface="Times New Roman" panose="02020603050405020304" pitchFamily="18" charset="0"/>
              </a:defRPr>
            </a:lvl3pPr>
            <a:lvl4pPr marL="1600200" indent="-228600" eaLnBrk="0" hangingPunct="0">
              <a:defRPr sz="900" b="1" i="1">
                <a:solidFill>
                  <a:schemeClr val="tx1"/>
                </a:solidFill>
                <a:latin typeface="Times New Roman" panose="02020603050405020304" pitchFamily="18" charset="0"/>
              </a:defRPr>
            </a:lvl4pPr>
            <a:lvl5pPr marL="2057400" indent="-228600" eaLnBrk="0" hangingPunct="0">
              <a:defRPr sz="900" b="1"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900" b="1"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900" b="1"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900" b="1"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900" b="1" i="1">
                <a:solidFill>
                  <a:schemeClr val="tx1"/>
                </a:solidFill>
                <a:latin typeface="Times New Roman" panose="02020603050405020304" pitchFamily="18" charset="0"/>
              </a:defRPr>
            </a:lvl9pPr>
          </a:lstStyle>
          <a:p>
            <a:pPr marL="285750" indent="-285750" algn="just" eaLnBrk="1" hangingPunct="1">
              <a:spcAft>
                <a:spcPts val="1800"/>
              </a:spcAft>
              <a:buSzPct val="121000"/>
              <a:buFont typeface="Arial" panose="020B0604020202020204" pitchFamily="34" charset="0"/>
              <a:buChar char="•"/>
              <a:defRPr/>
            </a:pPr>
            <a:r>
              <a:rPr lang="ro-RO" sz="2000" b="0" i="0" dirty="0">
                <a:latin typeface="Arial" panose="020B0604020202020204" pitchFamily="34" charset="0"/>
              </a:rPr>
              <a:t>Strategia Națională de Sănătate 2014-2020 „Sănătate pentru prosperitate„</a:t>
            </a:r>
          </a:p>
          <a:p>
            <a:pPr marL="285750" indent="-285750" algn="just" eaLnBrk="1" hangingPunct="1">
              <a:spcAft>
                <a:spcPts val="1800"/>
              </a:spcAft>
              <a:buSzPct val="121000"/>
              <a:buFont typeface="Arial" panose="020B0604020202020204" pitchFamily="34" charset="0"/>
              <a:buChar char="•"/>
              <a:defRPr/>
            </a:pPr>
            <a:r>
              <a:rPr lang="ro-RO" sz="2000" b="0" i="0" dirty="0">
                <a:latin typeface="Arial" panose="020B0604020202020204" pitchFamily="34" charset="0"/>
              </a:rPr>
              <a:t>Strategia naţională în domeniul politicii de tineret pentru perioada 2014-2020 </a:t>
            </a:r>
          </a:p>
          <a:p>
            <a:pPr marL="285750" indent="-285750" algn="just" eaLnBrk="1" hangingPunct="1">
              <a:spcAft>
                <a:spcPts val="1800"/>
              </a:spcAft>
              <a:buSzPct val="121000"/>
              <a:buFont typeface="Arial" panose="020B0604020202020204" pitchFamily="34" charset="0"/>
              <a:buChar char="•"/>
              <a:defRPr/>
            </a:pPr>
            <a:r>
              <a:rPr lang="ro-RO" sz="2000" b="0" i="0" dirty="0">
                <a:latin typeface="Arial" panose="020B0604020202020204" pitchFamily="34" charset="0"/>
              </a:rPr>
              <a:t>Programul Național de Evaluare și Promovare a Sănătății și Educație pentru Sănătate; Subprogramul de Evaluare și Promovare a Sănătății și Educație pentru Sănătate; domeniu specific: intervenții pentru un stil de viață sănătos. </a:t>
            </a:r>
            <a:endParaRPr lang="ro-RO" altLang="ro-RO" sz="2000" b="0" i="0" dirty="0">
              <a:solidFill>
                <a:schemeClr val="tx1">
                  <a:lumMod val="85000"/>
                  <a:lumOff val="15000"/>
                </a:schemeClr>
              </a:solidFill>
              <a:latin typeface="Arial" panose="020B0604020202020204" pitchFamily="34" charset="0"/>
              <a:ea typeface="Arial Unicode MS" panose="020B0604020202020204" pitchFamily="34" charset="-128"/>
            </a:endParaRPr>
          </a:p>
        </p:txBody>
      </p:sp>
      <p:sp>
        <p:nvSpPr>
          <p:cNvPr id="13" name="Rectangle 1"/>
          <p:cNvSpPr>
            <a:spLocks noChangeArrowheads="1"/>
          </p:cNvSpPr>
          <p:nvPr/>
        </p:nvSpPr>
        <p:spPr bwMode="auto">
          <a:xfrm>
            <a:off x="100477" y="1628800"/>
            <a:ext cx="2880320" cy="2800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ro-RO" altLang="ro-RO" sz="4400" b="1" dirty="0">
                <a:solidFill>
                  <a:srgbClr val="F2F2F2"/>
                </a:solidFill>
                <a:latin typeface="Gabriola" panose="04040605051002020D02" pitchFamily="82" charset="0"/>
                <a:ea typeface="GungsuhChe" panose="02030609000101010101" pitchFamily="49" charset="-127"/>
              </a:rPr>
              <a:t>Politici în domeniul alcoolului la nivel național</a:t>
            </a:r>
          </a:p>
        </p:txBody>
      </p:sp>
    </p:spTree>
    <p:extLst>
      <p:ext uri="{BB962C8B-B14F-4D97-AF65-F5344CB8AC3E}">
        <p14:creationId xmlns:p14="http://schemas.microsoft.com/office/powerpoint/2010/main" xmlns="" val="668842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271599" y="1067014"/>
            <a:ext cx="2592388" cy="2325687"/>
          </a:xfrm>
        </p:spPr>
        <p:txBody>
          <a:bodyPr>
            <a:noAutofit/>
          </a:bodyPr>
          <a:lstStyle/>
          <a:p>
            <a:pPr algn="ctr">
              <a:lnSpc>
                <a:spcPct val="100000"/>
              </a:lnSpc>
              <a:defRPr/>
            </a:pPr>
            <a:r>
              <a:rPr lang="ro-RO" altLang="ro-RO" sz="2800" b="1" dirty="0">
                <a:solidFill>
                  <a:schemeClr val="bg2"/>
                </a:solidFill>
                <a:latin typeface="Gabriola" panose="04040605051002020D02" pitchFamily="82" charset="0"/>
                <a:ea typeface="GungsuhChe" panose="02030609000101010101" pitchFamily="49" charset="-127"/>
                <a:cs typeface="Arial" panose="020B0604020202020204" pitchFamily="34" charset="0"/>
              </a:rPr>
              <a:t>Programul național de evaluare și promovare a sănătății și educație pentru sănătate</a:t>
            </a:r>
            <a:endParaRPr lang="en-US" altLang="ro-RO" sz="2800" b="1" dirty="0">
              <a:solidFill>
                <a:schemeClr val="bg2"/>
              </a:solidFill>
              <a:latin typeface="Gabriola" panose="04040605051002020D02" pitchFamily="82" charset="0"/>
              <a:ea typeface="GungsuhChe" panose="02030609000101010101" pitchFamily="49" charset="-127"/>
              <a:cs typeface="Arial" panose="020B0604020202020204" pitchFamily="34" charset="0"/>
            </a:endParaRPr>
          </a:p>
        </p:txBody>
      </p:sp>
      <p:sp>
        <p:nvSpPr>
          <p:cNvPr id="7" name="Rectangle 1"/>
          <p:cNvSpPr>
            <a:spLocks noChangeArrowheads="1"/>
          </p:cNvSpPr>
          <p:nvPr/>
        </p:nvSpPr>
        <p:spPr bwMode="auto">
          <a:xfrm>
            <a:off x="4988965" y="188640"/>
            <a:ext cx="2214068"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None/>
              <a:defRPr/>
            </a:pPr>
            <a:r>
              <a:rPr lang="ro-RO" altLang="ro-RO" sz="3200" b="1" dirty="0">
                <a:solidFill>
                  <a:schemeClr val="accent4">
                    <a:lumMod val="75000"/>
                  </a:schemeClr>
                </a:solidFill>
                <a:latin typeface="Gabriola" panose="04040605051002020D02" pitchFamily="82" charset="0"/>
                <a:ea typeface="GungsuhChe" panose="02030609000101010101" pitchFamily="49" charset="-127"/>
              </a:rPr>
              <a:t>Tema campaniei</a:t>
            </a:r>
          </a:p>
        </p:txBody>
      </p:sp>
      <p:sp>
        <p:nvSpPr>
          <p:cNvPr id="9" name="Rectangle 2"/>
          <p:cNvSpPr>
            <a:spLocks noChangeArrowheads="1"/>
          </p:cNvSpPr>
          <p:nvPr/>
        </p:nvSpPr>
        <p:spPr bwMode="auto">
          <a:xfrm>
            <a:off x="4938886" y="3158627"/>
            <a:ext cx="2351926"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ro-RO" altLang="ro-RO" sz="3200" b="1" dirty="0">
                <a:solidFill>
                  <a:schemeClr val="accent4">
                    <a:lumMod val="75000"/>
                  </a:schemeClr>
                </a:solidFill>
                <a:latin typeface="Gabriola" panose="04040605051002020D02" pitchFamily="82" charset="0"/>
                <a:ea typeface="GungsuhChe" panose="02030609000101010101" pitchFamily="49" charset="-127"/>
              </a:rPr>
              <a:t>Scopul campaniei</a:t>
            </a:r>
          </a:p>
        </p:txBody>
      </p:sp>
      <p:sp>
        <p:nvSpPr>
          <p:cNvPr id="10" name="Rectangle 9"/>
          <p:cNvSpPr/>
          <p:nvPr/>
        </p:nvSpPr>
        <p:spPr>
          <a:xfrm>
            <a:off x="3293864" y="3820847"/>
            <a:ext cx="5737225" cy="1338828"/>
          </a:xfrm>
          <a:prstGeom prst="rect">
            <a:avLst/>
          </a:prstGeom>
          <a:ln>
            <a:noFill/>
          </a:ln>
        </p:spPr>
        <p:txBody>
          <a:bodyPr>
            <a:spAutoFit/>
          </a:bodyPr>
          <a:lstStyle/>
          <a:p>
            <a:pPr eaLnBrk="1" hangingPunct="1">
              <a:lnSpc>
                <a:spcPct val="150000"/>
              </a:lnSpc>
              <a:buClr>
                <a:schemeClr val="bg2"/>
              </a:buClr>
              <a:buSzPct val="70000"/>
              <a:defRPr/>
            </a:pPr>
            <a:r>
              <a:rPr lang="ro-RO" altLang="ro-RO" sz="1800" dirty="0">
                <a:ln w="0"/>
                <a:solidFill>
                  <a:sysClr val="windowText" lastClr="000000"/>
                </a:solidFill>
                <a:latin typeface="Arial" panose="020B0604020202020204" pitchFamily="34" charset="0"/>
                <a:ea typeface="Arial Unicode MS" panose="020B0604020202020204" pitchFamily="34" charset="-128"/>
              </a:rPr>
              <a:t>Formarea unor valori și atitudini pozitive față stilul de viață sănătos și stimularea schimbărilor pozitive în comportamentul legat de alcool.</a:t>
            </a:r>
            <a:endParaRPr lang="ro-RO" sz="1800" dirty="0">
              <a:solidFill>
                <a:sysClr val="windowText" lastClr="000000"/>
              </a:solidFill>
              <a:latin typeface="Arial" pitchFamily="34" charset="0"/>
            </a:endParaRPr>
          </a:p>
        </p:txBody>
      </p:sp>
      <p:sp>
        <p:nvSpPr>
          <p:cNvPr id="11" name="Rectangle 2"/>
          <p:cNvSpPr>
            <a:spLocks noChangeArrowheads="1"/>
          </p:cNvSpPr>
          <p:nvPr/>
        </p:nvSpPr>
        <p:spPr bwMode="auto">
          <a:xfrm>
            <a:off x="5346433" y="5340018"/>
            <a:ext cx="1499128"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ro-RO" altLang="ro-RO" sz="3200" b="1" dirty="0">
                <a:solidFill>
                  <a:schemeClr val="accent4">
                    <a:lumMod val="75000"/>
                  </a:schemeClr>
                </a:solidFill>
                <a:latin typeface="Gabriola" panose="04040605051002020D02" pitchFamily="82" charset="0"/>
                <a:ea typeface="GungsuhChe" panose="02030609000101010101" pitchFamily="49" charset="-127"/>
              </a:rPr>
              <a:t>Grup țintă</a:t>
            </a:r>
          </a:p>
        </p:txBody>
      </p:sp>
      <p:sp>
        <p:nvSpPr>
          <p:cNvPr id="12" name="Rectangle 10"/>
          <p:cNvSpPr>
            <a:spLocks noChangeArrowheads="1"/>
          </p:cNvSpPr>
          <p:nvPr/>
        </p:nvSpPr>
        <p:spPr bwMode="auto">
          <a:xfrm>
            <a:off x="3997325" y="5924793"/>
            <a:ext cx="5038725" cy="456535"/>
          </a:xfrm>
          <a:prstGeom prst="rect">
            <a:avLst/>
          </a:prstGeom>
          <a:noFill/>
          <a:ln>
            <a:noFill/>
          </a:ln>
          <a:effectLst/>
          <a:extLst>
            <a:ext uri="{909E8E84-426E-40DD-AFC4-6F175D3DCCD1}">
              <a14:hiddenFill xmlns:a14="http://schemas.microsoft.com/office/drawing/2010/main" xmlns="">
                <a:solidFill>
                  <a:srgbClr val="990033"/>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285750" indent="-285750" eaLnBrk="1" hangingPunct="1">
              <a:lnSpc>
                <a:spcPct val="150000"/>
              </a:lnSpc>
              <a:buClr>
                <a:schemeClr val="bg2">
                  <a:lumMod val="50000"/>
                </a:schemeClr>
              </a:buClr>
              <a:buSzPct val="110000"/>
              <a:buFont typeface="Arial" panose="020B0604020202020204" pitchFamily="34" charset="0"/>
              <a:buChar char="•"/>
              <a:defRPr/>
            </a:pPr>
            <a:r>
              <a:rPr lang="ro-RO" sz="1800" dirty="0">
                <a:latin typeface="Arial" panose="020B0604020202020204" pitchFamily="34" charset="0"/>
              </a:rPr>
              <a:t>Populația generală adultă</a:t>
            </a:r>
            <a:endParaRPr lang="ro-RO" altLang="ro-RO" b="1" dirty="0">
              <a:solidFill>
                <a:srgbClr val="990033"/>
              </a:solidFill>
              <a:latin typeface="Arial" panose="020B0604020202020204" pitchFamily="34" charset="0"/>
            </a:endParaRPr>
          </a:p>
        </p:txBody>
      </p:sp>
      <p:sp>
        <p:nvSpPr>
          <p:cNvPr id="2" name="Rectangle 1"/>
          <p:cNvSpPr/>
          <p:nvPr/>
        </p:nvSpPr>
        <p:spPr>
          <a:xfrm>
            <a:off x="235297" y="3614668"/>
            <a:ext cx="2664991" cy="1384995"/>
          </a:xfrm>
          <a:prstGeom prst="rect">
            <a:avLst/>
          </a:prstGeom>
        </p:spPr>
        <p:txBody>
          <a:bodyPr wrap="square">
            <a:spAutoFit/>
          </a:bodyPr>
          <a:lstStyle/>
          <a:p>
            <a:pPr algn="ctr" eaLnBrk="1" hangingPunct="1">
              <a:buClr>
                <a:srgbClr val="FFCC00"/>
              </a:buClr>
              <a:buFont typeface="Wingdings" panose="05000000000000000000" pitchFamily="2" charset="2"/>
              <a:buNone/>
              <a:defRPr/>
            </a:pPr>
            <a:r>
              <a:rPr lang="ro-RO" altLang="ro-RO" sz="2800" b="1" spc="-50" dirty="0">
                <a:solidFill>
                  <a:schemeClr val="bg2"/>
                </a:solidFill>
                <a:latin typeface="Gabriola" panose="04040605051002020D02" pitchFamily="82" charset="0"/>
                <a:ea typeface="GungsuhChe" panose="02030609000101010101" pitchFamily="49" charset="-127"/>
              </a:rPr>
              <a:t>Campanie de </a:t>
            </a:r>
          </a:p>
          <a:p>
            <a:pPr algn="ctr" eaLnBrk="1" hangingPunct="1">
              <a:buClr>
                <a:srgbClr val="FFCC00"/>
              </a:buClr>
              <a:buFont typeface="Wingdings" panose="05000000000000000000" pitchFamily="2" charset="2"/>
              <a:buNone/>
              <a:defRPr/>
            </a:pPr>
            <a:r>
              <a:rPr lang="ro-RO" altLang="ro-RO" sz="2800" b="1" spc="-50" dirty="0">
                <a:solidFill>
                  <a:schemeClr val="bg2"/>
                </a:solidFill>
                <a:latin typeface="Gabriola" panose="04040605051002020D02" pitchFamily="82" charset="0"/>
                <a:ea typeface="GungsuhChe" panose="02030609000101010101" pitchFamily="49" charset="-127"/>
              </a:rPr>
              <a:t>Informare - Educare - Conștientizare</a:t>
            </a:r>
          </a:p>
        </p:txBody>
      </p:sp>
      <p:sp>
        <p:nvSpPr>
          <p:cNvPr id="13" name="Rectangle 9"/>
          <p:cNvSpPr/>
          <p:nvPr/>
        </p:nvSpPr>
        <p:spPr>
          <a:xfrm>
            <a:off x="3227386" y="941793"/>
            <a:ext cx="5737225" cy="2354491"/>
          </a:xfrm>
          <a:prstGeom prst="rect">
            <a:avLst/>
          </a:prstGeom>
          <a:ln>
            <a:noFill/>
          </a:ln>
        </p:spPr>
        <p:txBody>
          <a:bodyPr>
            <a:spAutoFit/>
          </a:bodyPr>
          <a:lstStyle/>
          <a:p>
            <a:pPr algn="just" eaLnBrk="1" hangingPunct="1">
              <a:lnSpc>
                <a:spcPct val="150000"/>
              </a:lnSpc>
              <a:buClr>
                <a:schemeClr val="bg2"/>
              </a:buClr>
              <a:buSzPct val="70000"/>
              <a:defRPr/>
            </a:pPr>
            <a:r>
              <a:rPr lang="ro-RO" altLang="ro-RO" sz="1400" b="1" dirty="0">
                <a:solidFill>
                  <a:schemeClr val="tx1">
                    <a:lumMod val="85000"/>
                    <a:lumOff val="15000"/>
                  </a:schemeClr>
                </a:solidFill>
                <a:latin typeface="Arial" pitchFamily="34" charset="0"/>
                <a:ea typeface="Arial Unicode MS" panose="020B0604020202020204" pitchFamily="34" charset="-128"/>
              </a:rPr>
              <a:t>Prevenirea consumului riscant, nociv și extrem de nociv de alcool și a efectelor consumului de alcool. </a:t>
            </a:r>
          </a:p>
          <a:p>
            <a:pPr algn="just" eaLnBrk="1" hangingPunct="1">
              <a:lnSpc>
                <a:spcPct val="150000"/>
              </a:lnSpc>
              <a:buClr>
                <a:schemeClr val="bg2"/>
              </a:buClr>
              <a:buSzPct val="70000"/>
              <a:defRPr/>
            </a:pPr>
            <a:r>
              <a:rPr lang="ro-RO" sz="1400" dirty="0">
                <a:latin typeface="Arial" panose="020B0604020202020204" pitchFamily="34" charset="0"/>
              </a:rPr>
              <a:t>În contextul scăderii consumului de alcool în aproape toate țările europene, este esențial ca și în România oamenii să fie informați cu privire la riscurile și pericolele pentru sănătate, astfel încât să reducă consumul de alcool până la limita în care să poată rămâne în siguranță și sănătoși.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
          <p:cNvSpPr>
            <a:spLocks noChangeArrowheads="1"/>
          </p:cNvSpPr>
          <p:nvPr/>
        </p:nvSpPr>
        <p:spPr bwMode="auto">
          <a:xfrm>
            <a:off x="466229" y="1412776"/>
            <a:ext cx="2055370" cy="144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ro-RO" altLang="ro-RO" sz="4400" b="1" dirty="0">
                <a:solidFill>
                  <a:schemeClr val="bg2"/>
                </a:solidFill>
                <a:latin typeface="Gabriola" panose="04040605051002020D02" pitchFamily="82" charset="0"/>
                <a:ea typeface="GungsuhChe" panose="02030609000101010101" pitchFamily="49" charset="-127"/>
              </a:rPr>
              <a:t>Consumul </a:t>
            </a:r>
          </a:p>
          <a:p>
            <a:pPr algn="ctr" eaLnBrk="1" hangingPunct="1">
              <a:lnSpc>
                <a:spcPct val="100000"/>
              </a:lnSpc>
              <a:spcBef>
                <a:spcPct val="0"/>
              </a:spcBef>
              <a:buFontTx/>
              <a:buNone/>
              <a:defRPr/>
            </a:pPr>
            <a:r>
              <a:rPr lang="ro-RO" altLang="ro-RO" sz="4400" b="1" dirty="0">
                <a:solidFill>
                  <a:schemeClr val="bg2"/>
                </a:solidFill>
                <a:latin typeface="Gabriola" panose="04040605051002020D02" pitchFamily="82" charset="0"/>
                <a:ea typeface="GungsuhChe" panose="02030609000101010101" pitchFamily="49" charset="-127"/>
              </a:rPr>
              <a:t>de alcool</a:t>
            </a:r>
          </a:p>
        </p:txBody>
      </p:sp>
      <p:sp>
        <p:nvSpPr>
          <p:cNvPr id="14" name="Rectangle 13"/>
          <p:cNvSpPr/>
          <p:nvPr/>
        </p:nvSpPr>
        <p:spPr>
          <a:xfrm>
            <a:off x="3131840" y="116632"/>
            <a:ext cx="5904656" cy="6709529"/>
          </a:xfrm>
          <a:prstGeom prst="rect">
            <a:avLst/>
          </a:prstGeom>
          <a:solidFill>
            <a:schemeClr val="bg2"/>
          </a:solidFill>
        </p:spPr>
        <p:txBody>
          <a:bodyPr wrap="square">
            <a:spAutoFit/>
          </a:bodyPr>
          <a:lstStyle/>
          <a:p>
            <a:pPr marL="285750" indent="-285750" algn="just">
              <a:spcAft>
                <a:spcPts val="1200"/>
              </a:spcAft>
              <a:buFont typeface="Arial" panose="020B0604020202020204" pitchFamily="34" charset="0"/>
              <a:buChar char="•"/>
            </a:pPr>
            <a:r>
              <a:rPr lang="ro-RO" sz="1800" dirty="0"/>
              <a:t>Consumul dăunător de alcool determină:</a:t>
            </a:r>
          </a:p>
          <a:p>
            <a:pPr marL="742950" lvl="1" indent="-285750" algn="just">
              <a:spcAft>
                <a:spcPts val="1200"/>
              </a:spcAft>
              <a:buFont typeface="Arial" panose="020B0604020202020204" pitchFamily="34" charset="0"/>
              <a:buChar char="•"/>
            </a:pPr>
            <a:r>
              <a:rPr lang="ro-RO" sz="1800" dirty="0"/>
              <a:t>consecințe medicale, sociale și economice enorme atât pentru pentru individ, cât și pentru familie și societate;</a:t>
            </a:r>
          </a:p>
          <a:p>
            <a:pPr marL="742950" lvl="1" indent="-285750" algn="just">
              <a:spcAft>
                <a:spcPts val="1200"/>
              </a:spcAft>
              <a:buFont typeface="Arial" panose="020B0604020202020204" pitchFamily="34" charset="0"/>
              <a:buChar char="•"/>
            </a:pPr>
            <a:r>
              <a:rPr lang="ro-RO" sz="1800" dirty="0"/>
              <a:t>mai mult de 200 de boli și leziuni traumatice;</a:t>
            </a:r>
          </a:p>
          <a:p>
            <a:pPr marL="742950" lvl="1" indent="-285750" algn="just">
              <a:spcAft>
                <a:spcPts val="1200"/>
              </a:spcAft>
              <a:buFont typeface="Arial" panose="020B0604020202020204" pitchFamily="34" charset="0"/>
              <a:buChar char="•"/>
            </a:pPr>
            <a:r>
              <a:rPr lang="ro-RO" sz="1800" dirty="0"/>
              <a:t>132,6 milioane de ani de viață trăiți cu incapacitate sau pierduți prin decese premature (disability –adjusted life years, DALY) ;</a:t>
            </a:r>
          </a:p>
          <a:p>
            <a:pPr marL="742950" lvl="1" indent="-285750" algn="just">
              <a:spcAft>
                <a:spcPts val="1200"/>
              </a:spcAft>
              <a:buFont typeface="Arial" panose="020B0604020202020204" pitchFamily="34" charset="0"/>
              <a:buChar char="•"/>
            </a:pPr>
            <a:r>
              <a:rPr lang="ro-RO" sz="1800" dirty="0"/>
              <a:t>3 milioane de decese (5,3% din mortalitatea de toate cauzele) ;</a:t>
            </a:r>
          </a:p>
          <a:p>
            <a:pPr marL="742950" lvl="1" indent="-285750" algn="just">
              <a:spcAft>
                <a:spcPts val="1200"/>
              </a:spcAft>
              <a:buFont typeface="Arial" panose="020B0604020202020204" pitchFamily="34" charset="0"/>
              <a:buChar char="•"/>
            </a:pPr>
            <a:r>
              <a:rPr lang="ro-RO" sz="1800" dirty="0"/>
              <a:t>13,5% din totalul decese la populația tânără (20-39 ani).</a:t>
            </a:r>
          </a:p>
          <a:p>
            <a:pPr marL="285750" indent="-285750" algn="just">
              <a:spcAft>
                <a:spcPts val="1200"/>
              </a:spcAft>
              <a:buFont typeface="Arial" panose="020B0604020202020204" pitchFamily="34" charset="0"/>
              <a:buChar char="•"/>
            </a:pPr>
            <a:r>
              <a:rPr lang="ro-RO" sz="1800" dirty="0"/>
              <a:t>Cauzele deceselor atribuibile alcoolului: traumatismele, bolile digestive, bolile cardiovasculare, bolile infecțioase (de exemplu tuberculoza, HIV/SIDA) și cancerele.</a:t>
            </a:r>
          </a:p>
          <a:p>
            <a:pPr marL="285750" indent="-285750" algn="just">
              <a:spcAft>
                <a:spcPts val="1200"/>
              </a:spcAft>
              <a:buFont typeface="Arial" panose="020B0604020202020204" pitchFamily="34" charset="0"/>
              <a:buChar char="•"/>
            </a:pPr>
            <a:r>
              <a:rPr lang="ro-RO" sz="1800" dirty="0"/>
              <a:t>Deși, la nivel global, mortalitatea datorată alcoolului a scăzut în perioada 2010-2016, numărul anilor de viață trăiți cu incapacitate datorită alcoolului au rămas relativ constant.</a:t>
            </a:r>
          </a:p>
        </p:txBody>
      </p:sp>
      <p:sp>
        <p:nvSpPr>
          <p:cNvPr id="15" name="Rectangle 8"/>
          <p:cNvSpPr>
            <a:spLocks noChangeArrowheads="1"/>
          </p:cNvSpPr>
          <p:nvPr/>
        </p:nvSpPr>
        <p:spPr bwMode="auto">
          <a:xfrm>
            <a:off x="0" y="6381328"/>
            <a:ext cx="298782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1600">
                <a:solidFill>
                  <a:schemeClr val="tx1"/>
                </a:solidFill>
                <a:latin typeface="Tahoma" panose="020B0604030504040204" pitchFamily="34" charset="0"/>
                <a:cs typeface="Arial" panose="020B0604020202020204" pitchFamily="34" charset="0"/>
              </a:defRPr>
            </a:lvl1pPr>
            <a:lvl2pPr marL="742950" indent="-285750">
              <a:defRPr sz="1600">
                <a:solidFill>
                  <a:schemeClr val="tx1"/>
                </a:solidFill>
                <a:latin typeface="Tahoma" panose="020B0604030504040204" pitchFamily="34" charset="0"/>
                <a:cs typeface="Arial" panose="020B0604020202020204" pitchFamily="34" charset="0"/>
              </a:defRPr>
            </a:lvl2pPr>
            <a:lvl3pPr marL="1143000" indent="-228600">
              <a:defRPr sz="1600">
                <a:solidFill>
                  <a:schemeClr val="tx1"/>
                </a:solidFill>
                <a:latin typeface="Tahoma" panose="020B0604030504040204" pitchFamily="34" charset="0"/>
                <a:cs typeface="Arial" panose="020B0604020202020204" pitchFamily="34" charset="0"/>
              </a:defRPr>
            </a:lvl3pPr>
            <a:lvl4pPr marL="1600200" indent="-228600">
              <a:defRPr sz="1600">
                <a:solidFill>
                  <a:schemeClr val="tx1"/>
                </a:solidFill>
                <a:latin typeface="Tahoma" panose="020B0604030504040204" pitchFamily="34" charset="0"/>
                <a:cs typeface="Arial" panose="020B0604020202020204" pitchFamily="34" charset="0"/>
              </a:defRPr>
            </a:lvl4pPr>
            <a:lvl5pPr marL="2057400" indent="-228600">
              <a:defRPr sz="1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9pPr>
          </a:lstStyle>
          <a:p>
            <a:pPr eaLnBrk="1" hangingPunct="1">
              <a:lnSpc>
                <a:spcPct val="70000"/>
              </a:lnSpc>
            </a:pPr>
            <a:r>
              <a:rPr lang="ro-RO" sz="1000" dirty="0">
                <a:solidFill>
                  <a:schemeClr val="bg1"/>
                </a:solidFill>
              </a:rPr>
              <a:t>WHO (2019). Alcohol. Key facts; </a:t>
            </a:r>
            <a:r>
              <a:rPr lang="ro-RO" altLang="ro-RO" sz="1000" dirty="0">
                <a:solidFill>
                  <a:schemeClr val="bg1"/>
                </a:solidFill>
                <a:cs typeface="Tahoma" panose="020B0604030504040204" pitchFamily="34" charset="0"/>
              </a:rPr>
              <a:t>WHO (2018). Global Status Report on Alcohol and Health 2018</a:t>
            </a:r>
          </a:p>
        </p:txBody>
      </p:sp>
      <p:pic>
        <p:nvPicPr>
          <p:cNvPr id="2050" name="Picture 2" descr="Imagini pentru alcoho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2564904"/>
            <a:ext cx="2448272" cy="24482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42942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9698" name="Picture 52" descr="Imagini pentru a glass of whiskey"/>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73615" y="2210518"/>
            <a:ext cx="647700" cy="5967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699" name="Rectangle 55"/>
          <p:cNvSpPr>
            <a:spLocks noChangeArrowheads="1"/>
          </p:cNvSpPr>
          <p:nvPr/>
        </p:nvSpPr>
        <p:spPr bwMode="auto">
          <a:xfrm>
            <a:off x="2699792" y="3698830"/>
            <a:ext cx="2016125" cy="8679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cs typeface="Arial" panose="020B0604020202020204" pitchFamily="34" charset="0"/>
              </a:defRPr>
            </a:lvl1pPr>
            <a:lvl2pPr marL="742950" indent="-285750">
              <a:defRPr sz="1600">
                <a:solidFill>
                  <a:schemeClr val="tx1"/>
                </a:solidFill>
                <a:latin typeface="Tahoma" panose="020B0604030504040204" pitchFamily="34" charset="0"/>
                <a:cs typeface="Arial" panose="020B0604020202020204" pitchFamily="34" charset="0"/>
              </a:defRPr>
            </a:lvl2pPr>
            <a:lvl3pPr marL="1143000" indent="-228600">
              <a:defRPr sz="1600">
                <a:solidFill>
                  <a:schemeClr val="tx1"/>
                </a:solidFill>
                <a:latin typeface="Tahoma" panose="020B0604030504040204" pitchFamily="34" charset="0"/>
                <a:cs typeface="Arial" panose="020B0604020202020204" pitchFamily="34" charset="0"/>
              </a:defRPr>
            </a:lvl3pPr>
            <a:lvl4pPr marL="1600200" indent="-228600">
              <a:defRPr sz="1600">
                <a:solidFill>
                  <a:schemeClr val="tx1"/>
                </a:solidFill>
                <a:latin typeface="Tahoma" panose="020B0604030504040204" pitchFamily="34" charset="0"/>
                <a:cs typeface="Arial" panose="020B0604020202020204" pitchFamily="34" charset="0"/>
              </a:defRPr>
            </a:lvl4pPr>
            <a:lvl5pPr marL="2057400" indent="-228600">
              <a:defRPr sz="1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9pPr>
          </a:lstStyle>
          <a:p>
            <a:pPr algn="ctr" eaLnBrk="1" hangingPunct="1">
              <a:lnSpc>
                <a:spcPct val="105000"/>
              </a:lnSpc>
              <a:buFont typeface="Symbol" panose="05050102010706020507" pitchFamily="18" charset="2"/>
              <a:buNone/>
            </a:pPr>
            <a:r>
              <a:rPr lang="ro-RO" altLang="ro-RO" b="1" dirty="0">
                <a:solidFill>
                  <a:srgbClr val="002060"/>
                </a:solidFill>
                <a:latin typeface="Arial" panose="020B0604020202020204" pitchFamily="34" charset="0"/>
              </a:rPr>
              <a:t>330 ml bere</a:t>
            </a:r>
          </a:p>
          <a:p>
            <a:pPr algn="ctr" eaLnBrk="1" hangingPunct="1">
              <a:lnSpc>
                <a:spcPct val="105000"/>
              </a:lnSpc>
              <a:buFont typeface="Symbol" panose="05050102010706020507" pitchFamily="18" charset="2"/>
              <a:buNone/>
            </a:pPr>
            <a:r>
              <a:rPr lang="ro-RO" altLang="ro-RO" b="1" dirty="0">
                <a:solidFill>
                  <a:srgbClr val="002060"/>
                </a:solidFill>
                <a:latin typeface="Arial" panose="020B0604020202020204" pitchFamily="34" charset="0"/>
              </a:rPr>
              <a:t>4-5% alcool </a:t>
            </a:r>
          </a:p>
          <a:p>
            <a:pPr algn="ctr" eaLnBrk="1" hangingPunct="1">
              <a:lnSpc>
                <a:spcPct val="105000"/>
              </a:lnSpc>
              <a:buFont typeface="Symbol" panose="05050102010706020507" pitchFamily="18" charset="2"/>
              <a:buNone/>
            </a:pPr>
            <a:r>
              <a:rPr lang="ro-RO" altLang="ro-RO" dirty="0">
                <a:solidFill>
                  <a:srgbClr val="002060"/>
                </a:solidFill>
                <a:latin typeface="Arial" panose="020B0604020202020204" pitchFamily="34" charset="0"/>
              </a:rPr>
              <a:t>(o doză mică)</a:t>
            </a:r>
          </a:p>
        </p:txBody>
      </p:sp>
      <p:sp>
        <p:nvSpPr>
          <p:cNvPr id="29700" name="Rectangle 57"/>
          <p:cNvSpPr>
            <a:spLocks noChangeArrowheads="1"/>
          </p:cNvSpPr>
          <p:nvPr/>
        </p:nvSpPr>
        <p:spPr bwMode="auto">
          <a:xfrm>
            <a:off x="6328118" y="2470246"/>
            <a:ext cx="720725" cy="287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1600">
                <a:solidFill>
                  <a:schemeClr val="tx1"/>
                </a:solidFill>
                <a:latin typeface="Tahoma" panose="020B0604030504040204" pitchFamily="34" charset="0"/>
                <a:cs typeface="Arial" panose="020B0604020202020204" pitchFamily="34" charset="0"/>
              </a:defRPr>
            </a:lvl1pPr>
            <a:lvl2pPr marL="742950" indent="-285750">
              <a:defRPr sz="1600">
                <a:solidFill>
                  <a:schemeClr val="tx1"/>
                </a:solidFill>
                <a:latin typeface="Tahoma" panose="020B0604030504040204" pitchFamily="34" charset="0"/>
                <a:cs typeface="Arial" panose="020B0604020202020204" pitchFamily="34" charset="0"/>
              </a:defRPr>
            </a:lvl2pPr>
            <a:lvl3pPr marL="1143000" indent="-228600">
              <a:defRPr sz="1600">
                <a:solidFill>
                  <a:schemeClr val="tx1"/>
                </a:solidFill>
                <a:latin typeface="Tahoma" panose="020B0604030504040204" pitchFamily="34" charset="0"/>
                <a:cs typeface="Arial" panose="020B0604020202020204" pitchFamily="34" charset="0"/>
              </a:defRPr>
            </a:lvl3pPr>
            <a:lvl4pPr marL="1600200" indent="-228600">
              <a:defRPr sz="1600">
                <a:solidFill>
                  <a:schemeClr val="tx1"/>
                </a:solidFill>
                <a:latin typeface="Tahoma" panose="020B0604030504040204" pitchFamily="34" charset="0"/>
                <a:cs typeface="Arial" panose="020B0604020202020204" pitchFamily="34" charset="0"/>
              </a:defRPr>
            </a:lvl4pPr>
            <a:lvl5pPr marL="2057400" indent="-228600">
              <a:defRPr sz="1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9pPr>
          </a:lstStyle>
          <a:p>
            <a:pPr algn="ctr" eaLnBrk="1" hangingPunct="1"/>
            <a:r>
              <a:rPr lang="en-US" altLang="ro-RO" b="1" dirty="0">
                <a:solidFill>
                  <a:srgbClr val="002060"/>
                </a:solidFill>
              </a:rPr>
              <a:t>=</a:t>
            </a:r>
          </a:p>
        </p:txBody>
      </p:sp>
      <p:sp>
        <p:nvSpPr>
          <p:cNvPr id="29701" name="Rectangle 54"/>
          <p:cNvSpPr>
            <a:spLocks noChangeArrowheads="1"/>
          </p:cNvSpPr>
          <p:nvPr/>
        </p:nvSpPr>
        <p:spPr bwMode="auto">
          <a:xfrm>
            <a:off x="4361216" y="3626123"/>
            <a:ext cx="2846388" cy="1077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cs typeface="Arial" panose="020B0604020202020204" pitchFamily="34" charset="0"/>
              </a:defRPr>
            </a:lvl1pPr>
            <a:lvl2pPr marL="742950" indent="-285750">
              <a:defRPr sz="1600">
                <a:solidFill>
                  <a:schemeClr val="tx1"/>
                </a:solidFill>
                <a:latin typeface="Tahoma" panose="020B0604030504040204" pitchFamily="34" charset="0"/>
                <a:cs typeface="Arial" panose="020B0604020202020204" pitchFamily="34" charset="0"/>
              </a:defRPr>
            </a:lvl2pPr>
            <a:lvl3pPr marL="1143000" indent="-228600">
              <a:defRPr sz="1600">
                <a:solidFill>
                  <a:schemeClr val="tx1"/>
                </a:solidFill>
                <a:latin typeface="Tahoma" panose="020B0604030504040204" pitchFamily="34" charset="0"/>
                <a:cs typeface="Arial" panose="020B0604020202020204" pitchFamily="34" charset="0"/>
              </a:defRPr>
            </a:lvl3pPr>
            <a:lvl4pPr marL="1600200" indent="-228600">
              <a:defRPr sz="1600">
                <a:solidFill>
                  <a:schemeClr val="tx1"/>
                </a:solidFill>
                <a:latin typeface="Tahoma" panose="020B0604030504040204" pitchFamily="34" charset="0"/>
                <a:cs typeface="Arial" panose="020B0604020202020204" pitchFamily="34" charset="0"/>
              </a:defRPr>
            </a:lvl4pPr>
            <a:lvl5pPr marL="2057400" indent="-228600">
              <a:defRPr sz="1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9pPr>
          </a:lstStyle>
          <a:p>
            <a:pPr algn="ctr" eaLnBrk="1" hangingPunct="1"/>
            <a:r>
              <a:rPr lang="ro-RO" altLang="ro-RO" b="1" dirty="0">
                <a:solidFill>
                  <a:srgbClr val="002060"/>
                </a:solidFill>
                <a:latin typeface="Arial" panose="020B0604020202020204" pitchFamily="34" charset="0"/>
              </a:rPr>
              <a:t>125 ml vin</a:t>
            </a:r>
          </a:p>
          <a:p>
            <a:pPr algn="ctr" eaLnBrk="1" hangingPunct="1"/>
            <a:r>
              <a:rPr lang="ro-RO" altLang="ro-RO" b="1" dirty="0">
                <a:solidFill>
                  <a:srgbClr val="002060"/>
                </a:solidFill>
                <a:latin typeface="Arial" panose="020B0604020202020204" pitchFamily="34" charset="0"/>
              </a:rPr>
              <a:t>12% alcool </a:t>
            </a:r>
          </a:p>
          <a:p>
            <a:pPr algn="ctr" eaLnBrk="1" hangingPunct="1"/>
            <a:r>
              <a:rPr lang="ro-RO" altLang="ro-RO" dirty="0">
                <a:solidFill>
                  <a:srgbClr val="002060"/>
                </a:solidFill>
                <a:latin typeface="Arial" panose="020B0604020202020204" pitchFamily="34" charset="0"/>
              </a:rPr>
              <a:t>(un pahar de vin </a:t>
            </a:r>
          </a:p>
          <a:p>
            <a:pPr algn="ctr" eaLnBrk="1" hangingPunct="1"/>
            <a:r>
              <a:rPr lang="ro-RO" altLang="ro-RO" dirty="0">
                <a:solidFill>
                  <a:srgbClr val="002060"/>
                </a:solidFill>
                <a:latin typeface="Arial" panose="020B0604020202020204" pitchFamily="34" charset="0"/>
              </a:rPr>
              <a:t>umplut pe trei sferturi)</a:t>
            </a:r>
          </a:p>
        </p:txBody>
      </p:sp>
      <p:sp>
        <p:nvSpPr>
          <p:cNvPr id="29702" name="Rectangle 53"/>
          <p:cNvSpPr>
            <a:spLocks noChangeArrowheads="1"/>
          </p:cNvSpPr>
          <p:nvPr/>
        </p:nvSpPr>
        <p:spPr bwMode="auto">
          <a:xfrm>
            <a:off x="6877050" y="3459185"/>
            <a:ext cx="226695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1600">
                <a:solidFill>
                  <a:schemeClr val="tx1"/>
                </a:solidFill>
                <a:latin typeface="Tahoma" panose="020B0604030504040204" pitchFamily="34" charset="0"/>
                <a:cs typeface="Arial" panose="020B0604020202020204" pitchFamily="34" charset="0"/>
              </a:defRPr>
            </a:lvl1pPr>
            <a:lvl2pPr marL="742950" indent="-285750">
              <a:defRPr sz="1600">
                <a:solidFill>
                  <a:schemeClr val="tx1"/>
                </a:solidFill>
                <a:latin typeface="Tahoma" panose="020B0604030504040204" pitchFamily="34" charset="0"/>
                <a:cs typeface="Arial" panose="020B0604020202020204" pitchFamily="34" charset="0"/>
              </a:defRPr>
            </a:lvl2pPr>
            <a:lvl3pPr marL="1143000" indent="-228600">
              <a:defRPr sz="1600">
                <a:solidFill>
                  <a:schemeClr val="tx1"/>
                </a:solidFill>
                <a:latin typeface="Tahoma" panose="020B0604030504040204" pitchFamily="34" charset="0"/>
                <a:cs typeface="Arial" panose="020B0604020202020204" pitchFamily="34" charset="0"/>
              </a:defRPr>
            </a:lvl3pPr>
            <a:lvl4pPr marL="1600200" indent="-228600">
              <a:defRPr sz="1600">
                <a:solidFill>
                  <a:schemeClr val="tx1"/>
                </a:solidFill>
                <a:latin typeface="Tahoma" panose="020B0604030504040204" pitchFamily="34" charset="0"/>
                <a:cs typeface="Arial" panose="020B0604020202020204" pitchFamily="34" charset="0"/>
              </a:defRPr>
            </a:lvl4pPr>
            <a:lvl5pPr marL="2057400" indent="-228600">
              <a:defRPr sz="1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9pPr>
          </a:lstStyle>
          <a:p>
            <a:pPr algn="ctr" eaLnBrk="1" hangingPunct="1"/>
            <a:r>
              <a:rPr lang="ro-RO" altLang="ro-RO" b="1" dirty="0">
                <a:solidFill>
                  <a:srgbClr val="002060"/>
                </a:solidFill>
                <a:latin typeface="Arial" panose="020B0604020202020204" pitchFamily="34" charset="0"/>
              </a:rPr>
              <a:t>40 ml tărie</a:t>
            </a:r>
          </a:p>
          <a:p>
            <a:pPr algn="ctr" eaLnBrk="1" hangingPunct="1"/>
            <a:r>
              <a:rPr lang="ro-RO" altLang="ro-RO" b="1" dirty="0">
                <a:solidFill>
                  <a:srgbClr val="002060"/>
                </a:solidFill>
                <a:latin typeface="Arial" panose="020B0604020202020204" pitchFamily="34" charset="0"/>
              </a:rPr>
              <a:t>40% alcool </a:t>
            </a:r>
          </a:p>
          <a:p>
            <a:pPr algn="ctr" eaLnBrk="1" hangingPunct="1"/>
            <a:r>
              <a:rPr lang="ro-RO" altLang="ro-RO" dirty="0">
                <a:solidFill>
                  <a:srgbClr val="002060"/>
                </a:solidFill>
                <a:latin typeface="Arial" panose="020B0604020202020204" pitchFamily="34" charset="0"/>
              </a:rPr>
              <a:t>(1 păhărel)</a:t>
            </a:r>
          </a:p>
        </p:txBody>
      </p:sp>
      <p:sp>
        <p:nvSpPr>
          <p:cNvPr id="29703" name="Rectangle 57"/>
          <p:cNvSpPr>
            <a:spLocks noChangeArrowheads="1"/>
          </p:cNvSpPr>
          <p:nvPr/>
        </p:nvSpPr>
        <p:spPr bwMode="auto">
          <a:xfrm>
            <a:off x="4434921" y="2588279"/>
            <a:ext cx="720725" cy="287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1600">
                <a:solidFill>
                  <a:schemeClr val="tx1"/>
                </a:solidFill>
                <a:latin typeface="Tahoma" panose="020B0604030504040204" pitchFamily="34" charset="0"/>
                <a:cs typeface="Arial" panose="020B0604020202020204" pitchFamily="34" charset="0"/>
              </a:defRPr>
            </a:lvl1pPr>
            <a:lvl2pPr marL="742950" indent="-285750">
              <a:defRPr sz="1600">
                <a:solidFill>
                  <a:schemeClr val="tx1"/>
                </a:solidFill>
                <a:latin typeface="Tahoma" panose="020B0604030504040204" pitchFamily="34" charset="0"/>
                <a:cs typeface="Arial" panose="020B0604020202020204" pitchFamily="34" charset="0"/>
              </a:defRPr>
            </a:lvl2pPr>
            <a:lvl3pPr marL="1143000" indent="-228600">
              <a:defRPr sz="1600">
                <a:solidFill>
                  <a:schemeClr val="tx1"/>
                </a:solidFill>
                <a:latin typeface="Tahoma" panose="020B0604030504040204" pitchFamily="34" charset="0"/>
                <a:cs typeface="Arial" panose="020B0604020202020204" pitchFamily="34" charset="0"/>
              </a:defRPr>
            </a:lvl3pPr>
            <a:lvl4pPr marL="1600200" indent="-228600">
              <a:defRPr sz="1600">
                <a:solidFill>
                  <a:schemeClr val="tx1"/>
                </a:solidFill>
                <a:latin typeface="Tahoma" panose="020B0604030504040204" pitchFamily="34" charset="0"/>
                <a:cs typeface="Arial" panose="020B0604020202020204" pitchFamily="34" charset="0"/>
              </a:defRPr>
            </a:lvl4pPr>
            <a:lvl5pPr marL="2057400" indent="-228600">
              <a:defRPr sz="1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9pPr>
          </a:lstStyle>
          <a:p>
            <a:pPr algn="ctr" eaLnBrk="1" hangingPunct="1"/>
            <a:r>
              <a:rPr lang="en-US" altLang="ro-RO" b="1" dirty="0">
                <a:solidFill>
                  <a:srgbClr val="002060"/>
                </a:solidFill>
                <a:latin typeface="Arial" panose="020B0604020202020204" pitchFamily="34" charset="0"/>
              </a:rPr>
              <a:t>=</a:t>
            </a:r>
          </a:p>
        </p:txBody>
      </p:sp>
      <p:pic>
        <p:nvPicPr>
          <p:cNvPr id="29704" name="Picture 50" descr="Imagini pentru a glass of win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18075" y="1765066"/>
            <a:ext cx="1410043" cy="16502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8" descr="Imagini pentru bee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348037" y="2119967"/>
            <a:ext cx="1223963" cy="1223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Rectangle 2"/>
          <p:cNvSpPr>
            <a:spLocks noChangeArrowheads="1"/>
          </p:cNvSpPr>
          <p:nvPr/>
        </p:nvSpPr>
        <p:spPr bwMode="auto">
          <a:xfrm>
            <a:off x="-302488" y="313019"/>
            <a:ext cx="7379493"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ro-RO" altLang="ro-RO" sz="3600" b="1" dirty="0">
                <a:solidFill>
                  <a:schemeClr val="accent4">
                    <a:lumMod val="75000"/>
                  </a:schemeClr>
                </a:solidFill>
                <a:latin typeface="Gabriola" panose="04040605051002020D02" pitchFamily="82" charset="0"/>
                <a:ea typeface="GungsuhChe" panose="02030609000101010101" pitchFamily="49" charset="-127"/>
              </a:rPr>
              <a:t>Băuturi (unități) de alcool</a:t>
            </a:r>
          </a:p>
          <a:p>
            <a:pPr algn="ctr" eaLnBrk="1" hangingPunct="1">
              <a:lnSpc>
                <a:spcPct val="100000"/>
              </a:lnSpc>
              <a:spcBef>
                <a:spcPct val="0"/>
              </a:spcBef>
              <a:buFontTx/>
              <a:buNone/>
              <a:defRPr/>
            </a:pPr>
            <a:endParaRPr lang="ro-RO" sz="2400" dirty="0"/>
          </a:p>
          <a:p>
            <a:pPr algn="ctr" eaLnBrk="1" hangingPunct="1">
              <a:lnSpc>
                <a:spcPct val="100000"/>
              </a:lnSpc>
              <a:spcBef>
                <a:spcPct val="0"/>
              </a:spcBef>
              <a:buFontTx/>
              <a:buNone/>
              <a:defRPr/>
            </a:pPr>
            <a:r>
              <a:rPr lang="it-IT" sz="1800" dirty="0">
                <a:latin typeface="Arial" panose="020B0604020202020204" pitchFamily="34" charset="0"/>
              </a:rPr>
              <a:t>1 băutură</a:t>
            </a:r>
            <a:r>
              <a:rPr lang="ro-RO" sz="1800" dirty="0">
                <a:latin typeface="Arial" panose="020B0604020202020204" pitchFamily="34" charset="0"/>
              </a:rPr>
              <a:t>/unitate</a:t>
            </a:r>
            <a:r>
              <a:rPr lang="it-IT" sz="1800" dirty="0">
                <a:latin typeface="Arial" panose="020B0604020202020204" pitchFamily="34" charset="0"/>
              </a:rPr>
              <a:t> = 1</a:t>
            </a:r>
            <a:r>
              <a:rPr lang="ro-RO" sz="1800" dirty="0">
                <a:latin typeface="Arial" panose="020B0604020202020204" pitchFamily="34" charset="0"/>
              </a:rPr>
              <a:t>0 g sau 1</a:t>
            </a:r>
            <a:r>
              <a:rPr lang="it-IT" sz="1800" dirty="0">
                <a:latin typeface="Arial" panose="020B0604020202020204" pitchFamily="34" charset="0"/>
              </a:rPr>
              <a:t>2 </a:t>
            </a:r>
            <a:r>
              <a:rPr lang="ro-RO" sz="1800" dirty="0">
                <a:latin typeface="Arial" panose="020B0604020202020204" pitchFamily="34" charset="0"/>
              </a:rPr>
              <a:t>ml</a:t>
            </a:r>
            <a:r>
              <a:rPr lang="it-IT" sz="1800" dirty="0">
                <a:latin typeface="Arial" panose="020B0604020202020204" pitchFamily="34" charset="0"/>
              </a:rPr>
              <a:t> alcool pur </a:t>
            </a:r>
            <a:r>
              <a:rPr lang="ro-RO" sz="1800" dirty="0">
                <a:latin typeface="Arial" panose="020B0604020202020204" pitchFamily="34" charset="0"/>
              </a:rPr>
              <a:t>– se găsește în:</a:t>
            </a:r>
            <a:endParaRPr lang="ro-RO" altLang="ro-RO" b="1" dirty="0">
              <a:solidFill>
                <a:schemeClr val="accent4">
                  <a:lumMod val="75000"/>
                </a:schemeClr>
              </a:solidFill>
              <a:latin typeface="Arial" panose="020B0604020202020204" pitchFamily="34" charset="0"/>
              <a:ea typeface="GungsuhChe" panose="02030609000101010101" pitchFamily="49" charset="-127"/>
            </a:endParaRPr>
          </a:p>
        </p:txBody>
      </p:sp>
      <p:sp>
        <p:nvSpPr>
          <p:cNvPr id="4" name="Rectangle 3"/>
          <p:cNvSpPr/>
          <p:nvPr/>
        </p:nvSpPr>
        <p:spPr>
          <a:xfrm>
            <a:off x="156772" y="5273841"/>
            <a:ext cx="8479154" cy="646331"/>
          </a:xfrm>
          <a:prstGeom prst="rect">
            <a:avLst/>
          </a:prstGeom>
        </p:spPr>
        <p:txBody>
          <a:bodyPr wrap="square">
            <a:spAutoFit/>
          </a:bodyPr>
          <a:lstStyle/>
          <a:p>
            <a:pPr algn="ctr"/>
            <a:r>
              <a:rPr lang="ro-RO" altLang="ro-RO" sz="1800" dirty="0">
                <a:solidFill>
                  <a:schemeClr val="bg1"/>
                </a:solidFill>
                <a:latin typeface="Arial" panose="020B0604020202020204" pitchFamily="34" charset="0"/>
                <a:cs typeface="Times New Roman" panose="02020603050405020304" pitchFamily="18" charset="0"/>
              </a:rPr>
              <a:t>Cantitățile echivalente din fiecare tip de băutură care conțin 10 grame de alcool pur se numesc </a:t>
            </a:r>
            <a:r>
              <a:rPr lang="ro-RO" altLang="ro-RO" sz="1800" b="1" dirty="0">
                <a:solidFill>
                  <a:schemeClr val="bg1"/>
                </a:solidFill>
                <a:latin typeface="Arial" panose="020B0604020202020204" pitchFamily="34" charset="0"/>
                <a:cs typeface="Times New Roman" panose="02020603050405020304" pitchFamily="18" charset="0"/>
              </a:rPr>
              <a:t>doze </a:t>
            </a:r>
            <a:r>
              <a:rPr lang="ro-RO" altLang="ro-RO" sz="1800" dirty="0">
                <a:solidFill>
                  <a:schemeClr val="bg1"/>
                </a:solidFill>
                <a:latin typeface="Arial" panose="020B0604020202020204" pitchFamily="34" charset="0"/>
                <a:cs typeface="Times New Roman" panose="02020603050405020304" pitchFamily="18" charset="0"/>
              </a:rPr>
              <a:t>sau</a:t>
            </a:r>
            <a:r>
              <a:rPr lang="ro-RO" altLang="ro-RO" sz="1800" b="1" dirty="0">
                <a:solidFill>
                  <a:schemeClr val="bg1"/>
                </a:solidFill>
                <a:latin typeface="Arial" panose="020B0604020202020204" pitchFamily="34" charset="0"/>
                <a:cs typeface="Times New Roman" panose="02020603050405020304" pitchFamily="18" charset="0"/>
              </a:rPr>
              <a:t> unități </a:t>
            </a:r>
            <a:r>
              <a:rPr lang="ro-RO" altLang="ro-RO" sz="1800" dirty="0">
                <a:solidFill>
                  <a:schemeClr val="bg1"/>
                </a:solidFill>
                <a:latin typeface="Arial" panose="020B0604020202020204" pitchFamily="34" charset="0"/>
                <a:cs typeface="Times New Roman" panose="02020603050405020304" pitchFamily="18" charset="0"/>
              </a:rPr>
              <a:t>de alcool sau </a:t>
            </a:r>
            <a:r>
              <a:rPr lang="ro-RO" altLang="ro-RO" sz="1800" b="1" dirty="0">
                <a:solidFill>
                  <a:schemeClr val="bg1"/>
                </a:solidFill>
                <a:latin typeface="Arial" panose="020B0604020202020204" pitchFamily="34" charset="0"/>
                <a:cs typeface="Times New Roman" panose="02020603050405020304" pitchFamily="18" charset="0"/>
              </a:rPr>
              <a:t>porții </a:t>
            </a:r>
            <a:r>
              <a:rPr lang="ro-RO" altLang="ro-RO" sz="1800" dirty="0">
                <a:solidFill>
                  <a:schemeClr val="bg1"/>
                </a:solidFill>
                <a:latin typeface="Arial" panose="020B0604020202020204" pitchFamily="34" charset="0"/>
                <a:cs typeface="Times New Roman" panose="02020603050405020304" pitchFamily="18" charset="0"/>
              </a:rPr>
              <a:t>de băutură.</a:t>
            </a:r>
            <a:endParaRPr lang="ro-RO" altLang="ro-RO" sz="1800" dirty="0">
              <a:solidFill>
                <a:schemeClr val="bg1"/>
              </a:solidFill>
              <a:latin typeface="Arial" panose="020B0604020202020204" pitchFamily="34" charset="0"/>
            </a:endParaRPr>
          </a:p>
        </p:txBody>
      </p:sp>
      <p:sp>
        <p:nvSpPr>
          <p:cNvPr id="23" name="Rectangle 8"/>
          <p:cNvSpPr>
            <a:spLocks noChangeArrowheads="1"/>
          </p:cNvSpPr>
          <p:nvPr/>
        </p:nvSpPr>
        <p:spPr bwMode="auto">
          <a:xfrm>
            <a:off x="72827" y="6560903"/>
            <a:ext cx="9005888" cy="202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cs typeface="Arial" panose="020B0604020202020204" pitchFamily="34" charset="0"/>
              </a:defRPr>
            </a:lvl1pPr>
            <a:lvl2pPr marL="742950" indent="-285750">
              <a:defRPr sz="1600">
                <a:solidFill>
                  <a:schemeClr val="tx1"/>
                </a:solidFill>
                <a:latin typeface="Tahoma" panose="020B0604030504040204" pitchFamily="34" charset="0"/>
                <a:cs typeface="Arial" panose="020B0604020202020204" pitchFamily="34" charset="0"/>
              </a:defRPr>
            </a:lvl2pPr>
            <a:lvl3pPr marL="1143000" indent="-228600">
              <a:defRPr sz="1600">
                <a:solidFill>
                  <a:schemeClr val="tx1"/>
                </a:solidFill>
                <a:latin typeface="Tahoma" panose="020B0604030504040204" pitchFamily="34" charset="0"/>
                <a:cs typeface="Arial" panose="020B0604020202020204" pitchFamily="34" charset="0"/>
              </a:defRPr>
            </a:lvl3pPr>
            <a:lvl4pPr marL="1600200" indent="-228600">
              <a:defRPr sz="1600">
                <a:solidFill>
                  <a:schemeClr val="tx1"/>
                </a:solidFill>
                <a:latin typeface="Tahoma" panose="020B0604030504040204" pitchFamily="34" charset="0"/>
                <a:cs typeface="Arial" panose="020B0604020202020204" pitchFamily="34" charset="0"/>
              </a:defRPr>
            </a:lvl4pPr>
            <a:lvl5pPr marL="2057400" indent="-228600">
              <a:defRPr sz="1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9pPr>
          </a:lstStyle>
          <a:p>
            <a:pPr algn="ctr" eaLnBrk="1" hangingPunct="1">
              <a:lnSpc>
                <a:spcPct val="70000"/>
              </a:lnSpc>
            </a:pPr>
            <a:r>
              <a:rPr lang="ro-RO" sz="1000" dirty="0">
                <a:solidFill>
                  <a:schemeClr val="bg1"/>
                </a:solidFill>
                <a:latin typeface="Arial" panose="020B0604020202020204" pitchFamily="34" charset="0"/>
              </a:rPr>
              <a:t>INSP et colab (2019) Ghid de prevenție;</a:t>
            </a:r>
            <a:r>
              <a:rPr lang="ro-RO" altLang="ro-RO" sz="1000" dirty="0">
                <a:solidFill>
                  <a:schemeClr val="bg1"/>
                </a:solidFill>
                <a:latin typeface="Arial" panose="020B0604020202020204" pitchFamily="34" charset="0"/>
              </a:rPr>
              <a:t> WHO (2018). Global Status Report on Alcohol and Health 2018</a:t>
            </a:r>
          </a:p>
        </p:txBody>
      </p:sp>
    </p:spTree>
    <p:extLst>
      <p:ext uri="{BB962C8B-B14F-4D97-AF65-F5344CB8AC3E}">
        <p14:creationId xmlns:p14="http://schemas.microsoft.com/office/powerpoint/2010/main" xmlns="" val="244801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2"/>
          <p:cNvSpPr>
            <a:spLocks noChangeArrowheads="1"/>
          </p:cNvSpPr>
          <p:nvPr/>
        </p:nvSpPr>
        <p:spPr bwMode="auto">
          <a:xfrm>
            <a:off x="135499" y="208554"/>
            <a:ext cx="5242803" cy="800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r>
              <a:rPr lang="ro-RO" altLang="ro-RO" b="1" dirty="0">
                <a:solidFill>
                  <a:schemeClr val="accent4">
                    <a:lumMod val="75000"/>
                  </a:schemeClr>
                </a:solidFill>
                <a:latin typeface="Gabriola" panose="04040605051002020D02" pitchFamily="82" charset="0"/>
                <a:ea typeface="GungsuhChe" panose="02030609000101010101" pitchFamily="49" charset="-127"/>
              </a:rPr>
              <a:t>     Consumul problematic de alcool</a:t>
            </a:r>
          </a:p>
          <a:p>
            <a:pPr eaLnBrk="1" hangingPunct="1">
              <a:lnSpc>
                <a:spcPct val="100000"/>
              </a:lnSpc>
              <a:spcBef>
                <a:spcPct val="0"/>
              </a:spcBef>
              <a:buFontTx/>
              <a:buNone/>
              <a:defRPr/>
            </a:pPr>
            <a:r>
              <a:rPr lang="ro-RO" altLang="ro-RO" sz="1800" b="1" dirty="0">
                <a:solidFill>
                  <a:schemeClr val="accent4">
                    <a:lumMod val="75000"/>
                  </a:schemeClr>
                </a:solidFill>
                <a:latin typeface="Gabriola" panose="04040605051002020D02" pitchFamily="82" charset="0"/>
                <a:ea typeface="GungsuhChe" panose="02030609000101010101" pitchFamily="49" charset="-127"/>
              </a:rPr>
              <a:t>Depășirea următoarelor cantități de alcool consumat: </a:t>
            </a:r>
          </a:p>
        </p:txBody>
      </p:sp>
      <p:sp>
        <p:nvSpPr>
          <p:cNvPr id="8" name="Rectangle 7"/>
          <p:cNvSpPr/>
          <p:nvPr/>
        </p:nvSpPr>
        <p:spPr>
          <a:xfrm>
            <a:off x="-45656" y="4968600"/>
            <a:ext cx="9324528" cy="1908215"/>
          </a:xfrm>
          <a:prstGeom prst="rect">
            <a:avLst/>
          </a:prstGeom>
        </p:spPr>
        <p:txBody>
          <a:bodyPr wrap="square">
            <a:spAutoFit/>
          </a:bodyPr>
          <a:lstStyle/>
          <a:p>
            <a:pPr marL="285750" indent="-285750">
              <a:spcAft>
                <a:spcPts val="600"/>
              </a:spcAft>
              <a:buFont typeface="Arial" panose="020B0604020202020204" pitchFamily="34" charset="0"/>
              <a:buChar char="•"/>
            </a:pPr>
            <a:r>
              <a:rPr lang="ro-RO" sz="1800" dirty="0">
                <a:solidFill>
                  <a:schemeClr val="bg1"/>
                </a:solidFill>
                <a:latin typeface="Arial" panose="020B0604020202020204" pitchFamily="34" charset="0"/>
                <a:ea typeface="Times New Roman" panose="02020603050405020304" pitchFamily="18" charset="0"/>
              </a:rPr>
              <a:t>Fiecare țară și-a stabilit limite cu privire la cantitatea de alcool apreciată ca nepericuloasă </a:t>
            </a:r>
            <a:r>
              <a:rPr lang="ro-RO" sz="1800" dirty="0">
                <a:solidFill>
                  <a:schemeClr val="bg1"/>
                </a:solidFill>
              </a:rPr>
              <a:t>din punct de vedere al consecințelor pe termen scurt și lung asupra sănătății </a:t>
            </a:r>
            <a:r>
              <a:rPr lang="ro-RO" sz="1800" dirty="0">
                <a:solidFill>
                  <a:schemeClr val="bg1"/>
                </a:solidFill>
                <a:latin typeface="Arial" panose="020B0604020202020204" pitchFamily="34" charset="0"/>
                <a:ea typeface="Times New Roman" panose="02020603050405020304" pitchFamily="18" charset="0"/>
              </a:rPr>
              <a:t>pentru sănătate. </a:t>
            </a:r>
          </a:p>
          <a:p>
            <a:pPr marL="285750" indent="-285750">
              <a:spcAft>
                <a:spcPts val="600"/>
              </a:spcAft>
              <a:buFont typeface="Arial" panose="020B0604020202020204" pitchFamily="34" charset="0"/>
              <a:buChar char="•"/>
            </a:pPr>
            <a:r>
              <a:rPr lang="ro-RO" sz="1800" dirty="0">
                <a:solidFill>
                  <a:schemeClr val="bg1"/>
                </a:solidFill>
              </a:rPr>
              <a:t>Pentru anumite categorii de persoane chiar și aceste cantități pot fi nocive (</a:t>
            </a:r>
            <a:r>
              <a:rPr lang="ro-RO" dirty="0">
                <a:solidFill>
                  <a:schemeClr val="bg1"/>
                </a:solidFill>
              </a:rPr>
              <a:t>de exemplu </a:t>
            </a:r>
            <a:r>
              <a:rPr lang="ro-RO" sz="1800" dirty="0">
                <a:solidFill>
                  <a:schemeClr val="bg1"/>
                </a:solidFill>
              </a:rPr>
              <a:t>vârsta sub 18 ani sau peste 65 ani, gravide, persoane care suferă de anumite boli).</a:t>
            </a:r>
          </a:p>
          <a:p>
            <a:endParaRPr lang="ro-RO" sz="1800" dirty="0">
              <a:solidFill>
                <a:schemeClr val="bg1"/>
              </a:solidFill>
              <a:latin typeface="Arial" panose="020B0604020202020204" pitchFamily="34" charset="0"/>
            </a:endParaRPr>
          </a:p>
        </p:txBody>
      </p:sp>
      <p:pic>
        <p:nvPicPr>
          <p:cNvPr id="14" name="Picture 2" descr="Imagini pentru MAN WOMAN DRINK"/>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1141310"/>
            <a:ext cx="5760640" cy="3666337"/>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Content Placeholder 2"/>
          <p:cNvSpPr txBox="1">
            <a:spLocks/>
          </p:cNvSpPr>
          <p:nvPr/>
        </p:nvSpPr>
        <p:spPr bwMode="auto">
          <a:xfrm>
            <a:off x="2910436" y="1549783"/>
            <a:ext cx="2308569" cy="2761821"/>
          </a:xfrm>
          <a:prstGeom prst="rect">
            <a:avLst/>
          </a:prstGeom>
          <a:solidFill>
            <a:schemeClr val="bg1"/>
          </a:solidFill>
          <a:ln>
            <a:noFill/>
          </a:ln>
        </p:spPr>
        <p:txBody>
          <a:bodyPr lIns="457200" tIns="457200" rIns="0">
            <a:normAutofit/>
          </a:bodyPr>
          <a:lstStyle>
            <a:lvl1pPr marL="0" indent="0" algn="l" rtl="0" eaLnBrk="0" fontAlgn="base" hangingPunct="0">
              <a:lnSpc>
                <a:spcPct val="90000"/>
              </a:lnSpc>
              <a:spcBef>
                <a:spcPts val="1200"/>
              </a:spcBef>
              <a:spcAft>
                <a:spcPts val="200"/>
              </a:spcAft>
              <a:buClr>
                <a:schemeClr val="accent1"/>
              </a:buClr>
              <a:buSzPct val="100000"/>
              <a:buFont typeface="Calibri" panose="020F0502020204030204" pitchFamily="34" charset="0"/>
              <a:buNone/>
              <a:defRPr sz="3200" kern="1200">
                <a:solidFill>
                  <a:srgbClr val="404040"/>
                </a:solidFill>
                <a:latin typeface="+mn-lt"/>
                <a:ea typeface="+mn-ea"/>
                <a:cs typeface="+mn-cs"/>
              </a:defRPr>
            </a:lvl1pPr>
            <a:lvl2pPr marL="457200" indent="0" algn="l" rtl="0" eaLnBrk="0" fontAlgn="base" hangingPunct="0">
              <a:lnSpc>
                <a:spcPct val="90000"/>
              </a:lnSpc>
              <a:spcBef>
                <a:spcPts val="200"/>
              </a:spcBef>
              <a:spcAft>
                <a:spcPts val="400"/>
              </a:spcAft>
              <a:buClr>
                <a:schemeClr val="accent1"/>
              </a:buClr>
              <a:buFont typeface="Calibri" panose="020F0502020204030204" pitchFamily="34" charset="0"/>
              <a:buNone/>
              <a:defRPr sz="2800" kern="1200">
                <a:solidFill>
                  <a:srgbClr val="404040"/>
                </a:solidFill>
                <a:latin typeface="+mn-lt"/>
                <a:ea typeface="+mn-ea"/>
                <a:cs typeface="+mn-cs"/>
              </a:defRPr>
            </a:lvl2pPr>
            <a:lvl3pPr marL="914400" indent="0" algn="l" rtl="0" eaLnBrk="0" fontAlgn="base" hangingPunct="0">
              <a:lnSpc>
                <a:spcPct val="90000"/>
              </a:lnSpc>
              <a:spcBef>
                <a:spcPts val="200"/>
              </a:spcBef>
              <a:spcAft>
                <a:spcPts val="400"/>
              </a:spcAft>
              <a:buClr>
                <a:schemeClr val="accent1"/>
              </a:buClr>
              <a:buFont typeface="Calibri" panose="020F0502020204030204" pitchFamily="34" charset="0"/>
              <a:buNone/>
              <a:defRPr sz="2400" kern="1200">
                <a:solidFill>
                  <a:srgbClr val="404040"/>
                </a:solidFill>
                <a:latin typeface="+mn-lt"/>
                <a:ea typeface="+mn-ea"/>
                <a:cs typeface="+mn-cs"/>
              </a:defRPr>
            </a:lvl3pPr>
            <a:lvl4pPr marL="1371600" indent="0" algn="l" rtl="0" eaLnBrk="0" fontAlgn="base" hangingPunct="0">
              <a:lnSpc>
                <a:spcPct val="90000"/>
              </a:lnSpc>
              <a:spcBef>
                <a:spcPts val="200"/>
              </a:spcBef>
              <a:spcAft>
                <a:spcPts val="400"/>
              </a:spcAft>
              <a:buClr>
                <a:schemeClr val="accent1"/>
              </a:buClr>
              <a:buFont typeface="Calibri" panose="020F0502020204030204" pitchFamily="34" charset="0"/>
              <a:buNone/>
              <a:defRPr sz="2000" kern="1200">
                <a:solidFill>
                  <a:srgbClr val="404040"/>
                </a:solidFill>
                <a:latin typeface="+mn-lt"/>
                <a:ea typeface="+mn-ea"/>
                <a:cs typeface="+mn-cs"/>
              </a:defRPr>
            </a:lvl4pPr>
            <a:lvl5pPr marL="1828800" indent="0" algn="l" rtl="0" eaLnBrk="0" fontAlgn="base" hangingPunct="0">
              <a:lnSpc>
                <a:spcPct val="90000"/>
              </a:lnSpc>
              <a:spcBef>
                <a:spcPts val="200"/>
              </a:spcBef>
              <a:spcAft>
                <a:spcPts val="400"/>
              </a:spcAft>
              <a:buClr>
                <a:schemeClr val="accent1"/>
              </a:buClr>
              <a:buFont typeface="Calibri" panose="020F0502020204030204" pitchFamily="34" charset="0"/>
              <a:buNone/>
              <a:defRPr sz="2000" kern="1200">
                <a:solidFill>
                  <a:srgbClr val="404040"/>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marL="91440" indent="-91440" eaLnBrk="1" fontAlgn="auto" hangingPunct="1">
              <a:defRPr/>
            </a:pPr>
            <a:endParaRPr lang="ro-RO" sz="2000" b="1" dirty="0">
              <a:solidFill>
                <a:schemeClr val="tx2">
                  <a:lumMod val="75000"/>
                </a:schemeClr>
              </a:solidFill>
            </a:endParaRPr>
          </a:p>
        </p:txBody>
      </p:sp>
      <p:sp>
        <p:nvSpPr>
          <p:cNvPr id="16" name="Rectangle 15"/>
          <p:cNvSpPr/>
          <p:nvPr/>
        </p:nvSpPr>
        <p:spPr>
          <a:xfrm>
            <a:off x="2756901" y="1243612"/>
            <a:ext cx="2250055" cy="815608"/>
          </a:xfrm>
          <a:prstGeom prst="rect">
            <a:avLst/>
          </a:prstGeom>
        </p:spPr>
        <p:txBody>
          <a:bodyPr wrap="square">
            <a:spAutoFit/>
          </a:bodyPr>
          <a:lstStyle/>
          <a:p>
            <a:pPr algn="ctr">
              <a:spcAft>
                <a:spcPts val="600"/>
              </a:spcAft>
            </a:pPr>
            <a:r>
              <a:rPr lang="ro-RO" sz="1400" b="1" dirty="0">
                <a:solidFill>
                  <a:srgbClr val="C00000"/>
                </a:solidFill>
              </a:rPr>
              <a:t>Femei</a:t>
            </a:r>
          </a:p>
          <a:p>
            <a:pPr lvl="0" algn="ctr"/>
            <a:r>
              <a:rPr lang="ro-RO" sz="1400" dirty="0"/>
              <a:t>1 băutură/zi,                   7 băuturi/săptămână        </a:t>
            </a:r>
            <a:endParaRPr lang="en-US" sz="1400" dirty="0"/>
          </a:p>
        </p:txBody>
      </p:sp>
      <p:sp>
        <p:nvSpPr>
          <p:cNvPr id="17" name="Rectangle 16"/>
          <p:cNvSpPr/>
          <p:nvPr/>
        </p:nvSpPr>
        <p:spPr>
          <a:xfrm>
            <a:off x="2627784" y="3368294"/>
            <a:ext cx="3056508" cy="815608"/>
          </a:xfrm>
          <a:prstGeom prst="rect">
            <a:avLst/>
          </a:prstGeom>
        </p:spPr>
        <p:txBody>
          <a:bodyPr wrap="square">
            <a:spAutoFit/>
          </a:bodyPr>
          <a:lstStyle/>
          <a:p>
            <a:pPr algn="ctr">
              <a:spcAft>
                <a:spcPts val="600"/>
              </a:spcAft>
            </a:pPr>
            <a:r>
              <a:rPr lang="ro-RO" sz="1400" b="1" dirty="0">
                <a:solidFill>
                  <a:srgbClr val="C00000"/>
                </a:solidFill>
              </a:rPr>
              <a:t>Persoane peste 65 ani</a:t>
            </a:r>
          </a:p>
          <a:p>
            <a:pPr lvl="0" algn="ctr"/>
            <a:r>
              <a:rPr lang="ro-RO" sz="1400" dirty="0"/>
              <a:t>1 băutură/zi, </a:t>
            </a:r>
          </a:p>
          <a:p>
            <a:pPr lvl="0" algn="ctr"/>
            <a:r>
              <a:rPr lang="ro-RO" sz="1400" dirty="0"/>
              <a:t>7 băuturi/săptămână</a:t>
            </a:r>
          </a:p>
        </p:txBody>
      </p:sp>
      <p:sp>
        <p:nvSpPr>
          <p:cNvPr id="20" name="Rectangle 19"/>
          <p:cNvSpPr/>
          <p:nvPr/>
        </p:nvSpPr>
        <p:spPr>
          <a:xfrm>
            <a:off x="2223015" y="6504001"/>
            <a:ext cx="6126998" cy="400110"/>
          </a:xfrm>
          <a:prstGeom prst="rect">
            <a:avLst/>
          </a:prstGeom>
        </p:spPr>
        <p:txBody>
          <a:bodyPr wrap="none">
            <a:spAutoFit/>
          </a:bodyPr>
          <a:lstStyle/>
          <a:p>
            <a:r>
              <a:rPr lang="ro-RO" sz="1000" dirty="0">
                <a:solidFill>
                  <a:schemeClr val="bg1"/>
                </a:solidFill>
                <a:latin typeface="Arial" panose="020B0604020202020204" pitchFamily="34" charset="0"/>
                <a:ea typeface="Times New Roman" panose="02020603050405020304" pitchFamily="18" charset="0"/>
              </a:rPr>
              <a:t>INSP et colab (2016) Ghid de </a:t>
            </a:r>
            <a:r>
              <a:rPr lang="ro-RO" sz="1000" dirty="0">
                <a:solidFill>
                  <a:schemeClr val="bg1"/>
                </a:solidFill>
                <a:latin typeface="Arial" panose="020B0604020202020204" pitchFamily="34" charset="0"/>
                <a:ea typeface="Tahoma" panose="020B0604030504040204" pitchFamily="34" charset="0"/>
              </a:rPr>
              <a:t>prevenție</a:t>
            </a:r>
            <a:r>
              <a:rPr lang="ro-RO" sz="1000" dirty="0">
                <a:solidFill>
                  <a:schemeClr val="bg1"/>
                </a:solidFill>
                <a:latin typeface="Arial" panose="020B0604020202020204" pitchFamily="34" charset="0"/>
                <a:ea typeface="Times New Roman" panose="02020603050405020304" pitchFamily="18" charset="0"/>
              </a:rPr>
              <a:t>. Vol.2; </a:t>
            </a:r>
            <a:r>
              <a:rPr lang="ro-RO" altLang="ro-RO" sz="1000" dirty="0">
                <a:solidFill>
                  <a:schemeClr val="bg1"/>
                </a:solidFill>
                <a:latin typeface="Arial" panose="020B0604020202020204" pitchFamily="34" charset="0"/>
              </a:rPr>
              <a:t>WHO (2014). Global Status Report on Alcohol and Health </a:t>
            </a:r>
          </a:p>
          <a:p>
            <a:r>
              <a:rPr lang="ro-RO" sz="1000" dirty="0">
                <a:solidFill>
                  <a:schemeClr val="bg1"/>
                </a:solidFill>
                <a:latin typeface="Arial" panose="020B0604020202020204" pitchFamily="34" charset="0"/>
                <a:ea typeface="Times New Roman" panose="02020603050405020304" pitchFamily="18" charset="0"/>
              </a:rPr>
              <a:t>.</a:t>
            </a:r>
            <a:endParaRPr lang="ro-RO" sz="1000" dirty="0">
              <a:solidFill>
                <a:schemeClr val="bg1"/>
              </a:solidFill>
              <a:latin typeface="Arial" panose="020B0604020202020204" pitchFamily="34" charset="0"/>
            </a:endParaRPr>
          </a:p>
        </p:txBody>
      </p:sp>
      <p:sp>
        <p:nvSpPr>
          <p:cNvPr id="25" name="Rectangle 24"/>
          <p:cNvSpPr/>
          <p:nvPr/>
        </p:nvSpPr>
        <p:spPr>
          <a:xfrm>
            <a:off x="84639" y="1446181"/>
            <a:ext cx="2407331" cy="595548"/>
          </a:xfrm>
          <a:prstGeom prst="rect">
            <a:avLst/>
          </a:prstGeom>
          <a:noFill/>
        </p:spPr>
        <p:txBody>
          <a:bodyPr wrap="square">
            <a:spAutoFit/>
          </a:bodyPr>
          <a:lstStyle/>
          <a:p>
            <a:pPr eaLnBrk="1" hangingPunct="1">
              <a:spcAft>
                <a:spcPts val="0"/>
              </a:spcAft>
              <a:defRPr/>
            </a:pPr>
            <a:r>
              <a:rPr lang="ro-RO" altLang="ro-RO" sz="18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ro-RO" altLang="ro-RO" sz="18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lnSpc>
                <a:spcPct val="105000"/>
              </a:lnSpc>
              <a:spcAft>
                <a:spcPts val="0"/>
              </a:spcAft>
              <a:defRPr/>
            </a:pPr>
            <a:r>
              <a:rPr lang="ro-RO" altLang="ro-RO" sz="1400" b="1" dirty="0">
                <a:latin typeface="Arial Unicode MS" panose="020B0604020202020204" pitchFamily="34" charset="-128"/>
                <a:ea typeface="Arial Unicode MS" panose="020B0604020202020204" pitchFamily="34" charset="-128"/>
                <a:cs typeface="Arial Unicode MS" panose="020B0604020202020204" pitchFamily="34" charset="-128"/>
              </a:rPr>
              <a:t>                      </a:t>
            </a:r>
            <a:endParaRPr lang="ro-RO" altLang="ro-RO" sz="1400" b="1" dirty="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0" name="Rectangle 29"/>
          <p:cNvSpPr/>
          <p:nvPr/>
        </p:nvSpPr>
        <p:spPr>
          <a:xfrm>
            <a:off x="2850376" y="2266295"/>
            <a:ext cx="2244765" cy="815608"/>
          </a:xfrm>
          <a:prstGeom prst="rect">
            <a:avLst/>
          </a:prstGeom>
        </p:spPr>
        <p:txBody>
          <a:bodyPr wrap="square">
            <a:spAutoFit/>
          </a:bodyPr>
          <a:lstStyle/>
          <a:p>
            <a:pPr algn="ctr">
              <a:spcAft>
                <a:spcPts val="600"/>
              </a:spcAft>
            </a:pPr>
            <a:r>
              <a:rPr lang="ro-RO" sz="1400" b="1" dirty="0">
                <a:solidFill>
                  <a:srgbClr val="C00000"/>
                </a:solidFill>
              </a:rPr>
              <a:t>Bărbați</a:t>
            </a:r>
          </a:p>
          <a:p>
            <a:pPr algn="ctr">
              <a:spcAft>
                <a:spcPts val="600"/>
              </a:spcAft>
            </a:pPr>
            <a:r>
              <a:rPr lang="ro-RO" sz="1400" dirty="0"/>
              <a:t>2 băuturi pe zi,             14 băuturi pe săptămână </a:t>
            </a:r>
          </a:p>
        </p:txBody>
      </p:sp>
      <p:sp>
        <p:nvSpPr>
          <p:cNvPr id="12" name="Rectangle 11">
            <a:extLst>
              <a:ext uri="{FF2B5EF4-FFF2-40B4-BE49-F238E27FC236}">
                <a16:creationId xmlns:a16="http://schemas.microsoft.com/office/drawing/2014/main" xmlns="" id="{892EAF3A-E2FE-3723-9081-95D3C72896B9}"/>
              </a:ext>
            </a:extLst>
          </p:cNvPr>
          <p:cNvSpPr/>
          <p:nvPr/>
        </p:nvSpPr>
        <p:spPr>
          <a:xfrm>
            <a:off x="4932040" y="172910"/>
            <a:ext cx="4539374" cy="800219"/>
          </a:xfrm>
          <a:prstGeom prst="rect">
            <a:avLst/>
          </a:prstGeom>
        </p:spPr>
        <p:txBody>
          <a:bodyPr wrap="square">
            <a:spAutoFit/>
          </a:bodyPr>
          <a:lstStyle/>
          <a:p>
            <a:pPr eaLnBrk="1" hangingPunct="1">
              <a:defRPr/>
            </a:pPr>
            <a:r>
              <a:rPr lang="ro-RO" altLang="ro-RO" sz="2800" b="1" dirty="0">
                <a:solidFill>
                  <a:schemeClr val="accent4">
                    <a:lumMod val="75000"/>
                  </a:schemeClr>
                </a:solidFill>
                <a:latin typeface="Gabriola" panose="04040605051002020D02" pitchFamily="82" charset="0"/>
                <a:ea typeface="GungsuhChe" panose="02030609000101010101" pitchFamily="49" charset="-127"/>
              </a:rPr>
              <a:t>Consumul </a:t>
            </a:r>
            <a:r>
              <a:rPr lang="ro-RO" sz="2800" b="1" dirty="0">
                <a:solidFill>
                  <a:schemeClr val="accent4">
                    <a:lumMod val="75000"/>
                  </a:schemeClr>
                </a:solidFill>
                <a:latin typeface="Gabriola" panose="04040605051002020D02" pitchFamily="82" charset="0"/>
                <a:ea typeface="GungsuhChe" panose="02030609000101010101" pitchFamily="49" charset="-127"/>
              </a:rPr>
              <a:t>episodic excesiv/compulsiv </a:t>
            </a:r>
          </a:p>
          <a:p>
            <a:pPr algn="ctr" eaLnBrk="1" hangingPunct="1">
              <a:lnSpc>
                <a:spcPct val="100000"/>
              </a:lnSpc>
              <a:spcBef>
                <a:spcPct val="0"/>
              </a:spcBef>
              <a:buFontTx/>
              <a:buNone/>
              <a:defRPr/>
            </a:pPr>
            <a:r>
              <a:rPr lang="ro-RO" altLang="ro-RO" sz="1800" b="1" dirty="0">
                <a:solidFill>
                  <a:schemeClr val="accent4">
                    <a:lumMod val="75000"/>
                  </a:schemeClr>
                </a:solidFill>
                <a:latin typeface="Gabriola" panose="04040605051002020D02" pitchFamily="82" charset="0"/>
                <a:ea typeface="GungsuhChe" panose="02030609000101010101" pitchFamily="49" charset="-127"/>
              </a:rPr>
              <a:t>Depășirea următoarelor cantități de alcool consumat: </a:t>
            </a:r>
          </a:p>
        </p:txBody>
      </p:sp>
      <p:sp>
        <p:nvSpPr>
          <p:cNvPr id="2" name="Oval 1">
            <a:extLst>
              <a:ext uri="{FF2B5EF4-FFF2-40B4-BE49-F238E27FC236}">
                <a16:creationId xmlns:a16="http://schemas.microsoft.com/office/drawing/2014/main" xmlns="" id="{53EC0779-0DA6-97F1-7850-9225DD943A90}"/>
              </a:ext>
            </a:extLst>
          </p:cNvPr>
          <p:cNvSpPr/>
          <p:nvPr/>
        </p:nvSpPr>
        <p:spPr>
          <a:xfrm>
            <a:off x="6012160" y="1382194"/>
            <a:ext cx="2946484" cy="291581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sz="1400" b="1" dirty="0">
              <a:solidFill>
                <a:srgbClr val="C00000"/>
              </a:solidFill>
              <a:latin typeface="Tahoma" panose="020B0604030504040204" pitchFamily="34" charset="0"/>
              <a:cs typeface="Arial" panose="020B0604020202020204" pitchFamily="34" charset="0"/>
            </a:endParaRPr>
          </a:p>
        </p:txBody>
      </p:sp>
      <p:sp>
        <p:nvSpPr>
          <p:cNvPr id="3" name="TextBox 2">
            <a:extLst>
              <a:ext uri="{FF2B5EF4-FFF2-40B4-BE49-F238E27FC236}">
                <a16:creationId xmlns:a16="http://schemas.microsoft.com/office/drawing/2014/main" xmlns="" id="{96301C58-EE85-D9AC-FC9A-CE89B27EA9B9}"/>
              </a:ext>
            </a:extLst>
          </p:cNvPr>
          <p:cNvSpPr txBox="1"/>
          <p:nvPr/>
        </p:nvSpPr>
        <p:spPr>
          <a:xfrm>
            <a:off x="6660232" y="1601017"/>
            <a:ext cx="1689781" cy="1031051"/>
          </a:xfrm>
          <a:prstGeom prst="rect">
            <a:avLst/>
          </a:prstGeom>
          <a:noFill/>
        </p:spPr>
        <p:txBody>
          <a:bodyPr wrap="square" rtlCol="0">
            <a:spAutoFit/>
          </a:bodyPr>
          <a:lstStyle/>
          <a:p>
            <a:pPr algn="ctr">
              <a:spcAft>
                <a:spcPts val="600"/>
              </a:spcAft>
            </a:pPr>
            <a:r>
              <a:rPr lang="ro-RO" sz="1400" b="1" dirty="0">
                <a:solidFill>
                  <a:srgbClr val="C00000"/>
                </a:solidFill>
              </a:rPr>
              <a:t>Femei </a:t>
            </a:r>
          </a:p>
          <a:p>
            <a:pPr algn="ctr">
              <a:spcAft>
                <a:spcPts val="600"/>
              </a:spcAft>
            </a:pPr>
            <a:r>
              <a:rPr lang="ro-RO" sz="1400" dirty="0"/>
              <a:t>5 sau mai multe băuturi  cu o singură ocazie </a:t>
            </a:r>
            <a:endParaRPr lang="en-US" sz="1400" dirty="0"/>
          </a:p>
        </p:txBody>
      </p:sp>
      <p:sp>
        <p:nvSpPr>
          <p:cNvPr id="18" name="TextBox 17">
            <a:extLst>
              <a:ext uri="{FF2B5EF4-FFF2-40B4-BE49-F238E27FC236}">
                <a16:creationId xmlns:a16="http://schemas.microsoft.com/office/drawing/2014/main" xmlns="" id="{2B085DBA-1414-E116-EA69-4079F67D7177}"/>
              </a:ext>
            </a:extLst>
          </p:cNvPr>
          <p:cNvSpPr txBox="1"/>
          <p:nvPr/>
        </p:nvSpPr>
        <p:spPr>
          <a:xfrm>
            <a:off x="6739559" y="2780928"/>
            <a:ext cx="1689781" cy="1031051"/>
          </a:xfrm>
          <a:prstGeom prst="rect">
            <a:avLst/>
          </a:prstGeom>
          <a:noFill/>
        </p:spPr>
        <p:txBody>
          <a:bodyPr wrap="square" rtlCol="0">
            <a:spAutoFit/>
          </a:bodyPr>
          <a:lstStyle/>
          <a:p>
            <a:pPr algn="ctr">
              <a:spcAft>
                <a:spcPts val="600"/>
              </a:spcAft>
            </a:pPr>
            <a:r>
              <a:rPr lang="ro-RO" sz="1400" b="1" dirty="0">
                <a:solidFill>
                  <a:srgbClr val="C00000"/>
                </a:solidFill>
              </a:rPr>
              <a:t>Bărbați</a:t>
            </a:r>
          </a:p>
          <a:p>
            <a:pPr algn="ctr">
              <a:spcAft>
                <a:spcPts val="600"/>
              </a:spcAft>
            </a:pPr>
            <a:r>
              <a:rPr lang="ro-RO" sz="1400" dirty="0"/>
              <a:t>6 sau mai multe băuturi cu o singură ocazie </a:t>
            </a:r>
            <a:endParaRPr lang="en-US" sz="1400" dirty="0"/>
          </a:p>
        </p:txBody>
      </p:sp>
    </p:spTree>
    <p:extLst>
      <p:ext uri="{BB962C8B-B14F-4D97-AF65-F5344CB8AC3E}">
        <p14:creationId xmlns:p14="http://schemas.microsoft.com/office/powerpoint/2010/main" xmlns="" val="50697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4E3C7"/>
        </a:solidFill>
        <a:effectLst/>
      </p:bgPr>
    </p:bg>
    <p:spTree>
      <p:nvGrpSpPr>
        <p:cNvPr id="1" name=""/>
        <p:cNvGrpSpPr/>
        <p:nvPr/>
      </p:nvGrpSpPr>
      <p:grpSpPr>
        <a:xfrm>
          <a:off x="0" y="0"/>
          <a:ext cx="0" cy="0"/>
          <a:chOff x="0" y="0"/>
          <a:chExt cx="0" cy="0"/>
        </a:xfrm>
      </p:grpSpPr>
      <p:sp>
        <p:nvSpPr>
          <p:cNvPr id="5" name="Rectangle 4"/>
          <p:cNvSpPr/>
          <p:nvPr/>
        </p:nvSpPr>
        <p:spPr>
          <a:xfrm>
            <a:off x="59547" y="5157192"/>
            <a:ext cx="9140130" cy="1200329"/>
          </a:xfrm>
          <a:prstGeom prst="rect">
            <a:avLst/>
          </a:prstGeom>
        </p:spPr>
        <p:txBody>
          <a:bodyPr wrap="square">
            <a:spAutoFit/>
          </a:bodyPr>
          <a:lstStyle/>
          <a:p>
            <a:pPr marL="285750" indent="-285750">
              <a:buFont typeface="Arial" panose="020B0604020202020204" pitchFamily="34" charset="0"/>
              <a:buChar char="•"/>
            </a:pPr>
            <a:r>
              <a:rPr lang="ro-RO" sz="1800" dirty="0">
                <a:solidFill>
                  <a:schemeClr val="bg1"/>
                </a:solidFill>
              </a:rPr>
              <a:t>6,4 litri/capita (raportat la nr total al populației 15 ani+ consumatoare și neconsumatoare de alcool)   </a:t>
            </a:r>
          </a:p>
          <a:p>
            <a:pPr marL="285750" indent="-285750">
              <a:buFont typeface="Arial" panose="020B0604020202020204" pitchFamily="34" charset="0"/>
              <a:buChar char="•"/>
            </a:pPr>
            <a:r>
              <a:rPr lang="ro-RO" sz="1800" dirty="0">
                <a:solidFill>
                  <a:schemeClr val="bg1"/>
                </a:solidFill>
              </a:rPr>
              <a:t>32,8 grame alcool pur/capita (raportat exclusiv la populația băutoare)</a:t>
            </a:r>
          </a:p>
          <a:p>
            <a:pPr marL="285750" indent="-285750">
              <a:buFont typeface="Arial" panose="020B0604020202020204" pitchFamily="34" charset="0"/>
              <a:buChar char="•"/>
            </a:pPr>
            <a:r>
              <a:rPr lang="ro-RO" sz="1800" dirty="0">
                <a:solidFill>
                  <a:schemeClr val="bg1"/>
                </a:solidFill>
              </a:rPr>
              <a:t>57% din populația planetei consumă alcool</a:t>
            </a:r>
          </a:p>
        </p:txBody>
      </p:sp>
      <p:pic>
        <p:nvPicPr>
          <p:cNvPr id="8" name="Picture 3" descr="alcohol_01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536" y="-99392"/>
            <a:ext cx="9159458" cy="63756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p:nvSpPr>
        <p:spPr>
          <a:xfrm>
            <a:off x="-24536" y="5202756"/>
            <a:ext cx="9147817" cy="1655244"/>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ro-RO" sz="1800" dirty="0">
              <a:solidFill>
                <a:schemeClr val="tx1"/>
              </a:solidFill>
            </a:endParaRPr>
          </a:p>
          <a:p>
            <a:pPr marL="285750" indent="-285750">
              <a:buFont typeface="Arial" panose="020B0604020202020204" pitchFamily="34" charset="0"/>
              <a:buChar char="•"/>
            </a:pPr>
            <a:endParaRPr lang="ro-RO" sz="1800" dirty="0">
              <a:solidFill>
                <a:schemeClr val="tx1"/>
              </a:solidFill>
            </a:endParaRPr>
          </a:p>
          <a:p>
            <a:pPr marL="285750" indent="-285750">
              <a:buFont typeface="Arial" panose="020B0604020202020204" pitchFamily="34" charset="0"/>
              <a:buChar char="•"/>
            </a:pPr>
            <a:endParaRPr lang="ro-RO" sz="1800" dirty="0">
              <a:solidFill>
                <a:schemeClr val="tx1"/>
              </a:solidFill>
            </a:endParaRPr>
          </a:p>
          <a:p>
            <a:pPr marL="285750" indent="-285750">
              <a:buFont typeface="Arial" panose="020B0604020202020204" pitchFamily="34" charset="0"/>
              <a:buChar char="•"/>
            </a:pPr>
            <a:endParaRPr lang="ro-RO" sz="18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ro-RO" sz="1800" dirty="0">
                <a:solidFill>
                  <a:schemeClr val="bg1"/>
                </a:solidFill>
                <a:latin typeface="Arial" panose="020B0604020202020204" pitchFamily="34" charset="0"/>
                <a:cs typeface="Arial" panose="020B0604020202020204" pitchFamily="34" charset="0"/>
              </a:rPr>
              <a:t>6,4 litri/capita (raportat la nr total al populației 15 ani+ consumatoare și neconsumatoare de alcool)   </a:t>
            </a:r>
          </a:p>
          <a:p>
            <a:pPr marL="285750" indent="-285750">
              <a:buFont typeface="Arial" panose="020B0604020202020204" pitchFamily="34" charset="0"/>
              <a:buChar char="•"/>
            </a:pPr>
            <a:r>
              <a:rPr lang="ro-RO" sz="1800" dirty="0">
                <a:solidFill>
                  <a:schemeClr val="bg1"/>
                </a:solidFill>
                <a:latin typeface="Arial" panose="020B0604020202020204" pitchFamily="34" charset="0"/>
                <a:cs typeface="Arial" panose="020B0604020202020204" pitchFamily="34" charset="0"/>
              </a:rPr>
              <a:t>32,8 grame alcool pur/capita (raportat exclusiv la populația băutoare)</a:t>
            </a:r>
          </a:p>
          <a:p>
            <a:pPr marL="285750" indent="-285750">
              <a:buFont typeface="Arial" panose="020B0604020202020204" pitchFamily="34" charset="0"/>
              <a:buChar char="•"/>
            </a:pPr>
            <a:r>
              <a:rPr lang="ro-RO" sz="1800" dirty="0">
                <a:solidFill>
                  <a:schemeClr val="bg1"/>
                </a:solidFill>
                <a:latin typeface="Arial" panose="020B0604020202020204" pitchFamily="34" charset="0"/>
                <a:cs typeface="Arial" panose="020B0604020202020204" pitchFamily="34" charset="0"/>
              </a:rPr>
              <a:t>57% din populația planetei consumă alcool</a:t>
            </a:r>
          </a:p>
          <a:p>
            <a:pPr marL="285750" indent="-285750">
              <a:buFont typeface="Arial" panose="020B0604020202020204" pitchFamily="34" charset="0"/>
              <a:buChar char="•"/>
            </a:pPr>
            <a:endParaRPr lang="ro-RO" sz="18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ro-RO" sz="1800" dirty="0">
              <a:solidFill>
                <a:schemeClr val="tx1"/>
              </a:solidFill>
            </a:endParaRPr>
          </a:p>
          <a:p>
            <a:pPr marL="285750" indent="-285750">
              <a:buFont typeface="Arial" panose="020B0604020202020204" pitchFamily="34" charset="0"/>
              <a:buChar char="•"/>
            </a:pPr>
            <a:endParaRPr lang="ro-RO" sz="1800" dirty="0">
              <a:solidFill>
                <a:schemeClr val="tx1"/>
              </a:solidFill>
            </a:endParaRPr>
          </a:p>
          <a:p>
            <a:pPr marL="285750" indent="-285750">
              <a:buFont typeface="Arial" panose="020B0604020202020204" pitchFamily="34" charset="0"/>
              <a:buChar char="•"/>
            </a:pPr>
            <a:endParaRPr lang="ro-RO" sz="1800" dirty="0">
              <a:solidFill>
                <a:schemeClr val="tx1"/>
              </a:solidFill>
            </a:endParaRPr>
          </a:p>
          <a:p>
            <a:pPr marL="285750" indent="-285750">
              <a:buFont typeface="Arial" panose="020B0604020202020204" pitchFamily="34" charset="0"/>
              <a:buChar char="•"/>
            </a:pPr>
            <a:endParaRPr lang="ro-RO" sz="1800" dirty="0"/>
          </a:p>
        </p:txBody>
      </p:sp>
      <p:sp>
        <p:nvSpPr>
          <p:cNvPr id="10" name="Rectangle 8"/>
          <p:cNvSpPr>
            <a:spLocks noChangeArrowheads="1"/>
          </p:cNvSpPr>
          <p:nvPr/>
        </p:nvSpPr>
        <p:spPr bwMode="auto">
          <a:xfrm>
            <a:off x="111738" y="6597352"/>
            <a:ext cx="9005888" cy="202299"/>
          </a:xfrm>
          <a:prstGeom prst="rect">
            <a:avLst/>
          </a:prstGeom>
          <a:noFill/>
          <a:ln>
            <a:noFill/>
          </a:ln>
        </p:spPr>
        <p:txBody>
          <a:bodyPr>
            <a:spAutoFit/>
          </a:bodyPr>
          <a:lstStyle>
            <a:lvl1pPr>
              <a:defRPr sz="1600">
                <a:solidFill>
                  <a:schemeClr val="tx1"/>
                </a:solidFill>
                <a:latin typeface="Tahoma" panose="020B0604030504040204" pitchFamily="34" charset="0"/>
                <a:cs typeface="Arial" panose="020B0604020202020204" pitchFamily="34" charset="0"/>
              </a:defRPr>
            </a:lvl1pPr>
            <a:lvl2pPr marL="742950" indent="-285750">
              <a:defRPr sz="1600">
                <a:solidFill>
                  <a:schemeClr val="tx1"/>
                </a:solidFill>
                <a:latin typeface="Tahoma" panose="020B0604030504040204" pitchFamily="34" charset="0"/>
                <a:cs typeface="Arial" panose="020B0604020202020204" pitchFamily="34" charset="0"/>
              </a:defRPr>
            </a:lvl2pPr>
            <a:lvl3pPr marL="1143000" indent="-228600">
              <a:defRPr sz="1600">
                <a:solidFill>
                  <a:schemeClr val="tx1"/>
                </a:solidFill>
                <a:latin typeface="Tahoma" panose="020B0604030504040204" pitchFamily="34" charset="0"/>
                <a:cs typeface="Arial" panose="020B0604020202020204" pitchFamily="34" charset="0"/>
              </a:defRPr>
            </a:lvl3pPr>
            <a:lvl4pPr marL="1600200" indent="-228600">
              <a:defRPr sz="1600">
                <a:solidFill>
                  <a:schemeClr val="tx1"/>
                </a:solidFill>
                <a:latin typeface="Tahoma" panose="020B0604030504040204" pitchFamily="34" charset="0"/>
                <a:cs typeface="Arial" panose="020B0604020202020204" pitchFamily="34" charset="0"/>
              </a:defRPr>
            </a:lvl4pPr>
            <a:lvl5pPr marL="2057400" indent="-228600">
              <a:defRPr sz="1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9pPr>
          </a:lstStyle>
          <a:p>
            <a:pPr algn="ctr" eaLnBrk="1" hangingPunct="1">
              <a:lnSpc>
                <a:spcPct val="70000"/>
              </a:lnSpc>
            </a:pPr>
            <a:r>
              <a:rPr lang="ro-RO" altLang="ro-RO" sz="1000" dirty="0">
                <a:solidFill>
                  <a:schemeClr val="bg1"/>
                </a:solidFill>
                <a:latin typeface="Arial" panose="020B0604020202020204" pitchFamily="34" charset="0"/>
              </a:rPr>
              <a:t>WHO. Global Status Report on Alcohol and Health 2018 </a:t>
            </a:r>
          </a:p>
        </p:txBody>
      </p:sp>
      <p:sp>
        <p:nvSpPr>
          <p:cNvPr id="11" name="Rectangle 10"/>
          <p:cNvSpPr/>
          <p:nvPr/>
        </p:nvSpPr>
        <p:spPr>
          <a:xfrm>
            <a:off x="37052" y="66539"/>
            <a:ext cx="8990283" cy="8483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ro-RO" altLang="ro-RO" sz="4400" b="1" dirty="0">
                <a:solidFill>
                  <a:schemeClr val="accent4">
                    <a:lumMod val="75000"/>
                  </a:schemeClr>
                </a:solidFill>
                <a:latin typeface="Gabriola" panose="04040605051002020D02" pitchFamily="82" charset="0"/>
                <a:ea typeface="GungsuhChe" panose="02030609000101010101" pitchFamily="49" charset="-127"/>
              </a:rPr>
              <a:t>Date statistice la nivel global</a:t>
            </a:r>
          </a:p>
        </p:txBody>
      </p:sp>
      <p:cxnSp>
        <p:nvCxnSpPr>
          <p:cNvPr id="12" name="Straight Connector 11"/>
          <p:cNvCxnSpPr/>
          <p:nvPr/>
        </p:nvCxnSpPr>
        <p:spPr>
          <a:xfrm>
            <a:off x="180112" y="904678"/>
            <a:ext cx="8704161" cy="10162"/>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3" name="Rectangle 2"/>
          <p:cNvSpPr>
            <a:spLocks noChangeArrowheads="1"/>
          </p:cNvSpPr>
          <p:nvPr/>
        </p:nvSpPr>
        <p:spPr bwMode="auto">
          <a:xfrm>
            <a:off x="190778" y="955096"/>
            <a:ext cx="8424936" cy="62529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0"/>
              </a:spcAft>
              <a:buClrTx/>
              <a:buSzTx/>
              <a:buFontTx/>
              <a:buNone/>
              <a:tabLst/>
            </a:pPr>
            <a:r>
              <a:rPr kumimoji="0" lang="ro-RO" altLang="ro-RO" b="0" i="0" u="none" strike="noStrike" cap="none" normalizeH="0" baseline="0" dirty="0">
                <a:ln>
                  <a:noFill/>
                </a:ln>
                <a:solidFill>
                  <a:schemeClr val="tx1"/>
                </a:solidFill>
                <a:effectLst/>
                <a:latin typeface="Arial" panose="020B0604020202020204" pitchFamily="34" charset="0"/>
              </a:rPr>
              <a:t>Consumul de alcool la nivel global, populația în vârstă de 15 ani</a:t>
            </a:r>
            <a:r>
              <a:rPr kumimoji="0" lang="ro-RO" altLang="ro-RO" b="0" i="0" u="none" strike="noStrike" cap="none" normalizeH="0" dirty="0">
                <a:ln>
                  <a:noFill/>
                </a:ln>
                <a:solidFill>
                  <a:schemeClr val="tx1"/>
                </a:solidFill>
                <a:effectLst/>
                <a:latin typeface="Arial" panose="020B0604020202020204" pitchFamily="34" charset="0"/>
              </a:rPr>
              <a:t> și peste</a:t>
            </a:r>
            <a:r>
              <a:rPr kumimoji="0" lang="ro-RO" altLang="ro-RO" b="0" i="0" u="none" strike="noStrike" cap="none" normalizeH="0" baseline="0" dirty="0">
                <a:ln>
                  <a:noFill/>
                </a:ln>
                <a:solidFill>
                  <a:schemeClr val="tx1"/>
                </a:solidFill>
                <a:effectLst/>
                <a:latin typeface="Arial" panose="020B0604020202020204" pitchFamily="34" charset="0"/>
              </a:rPr>
              <a:t>, 2016 </a:t>
            </a:r>
          </a:p>
          <a:p>
            <a:pPr marL="0" marR="0" lvl="0" indent="0" algn="ctr" defTabSz="914400" rtl="0" eaLnBrk="0" fontAlgn="base" latinLnBrk="0" hangingPunct="0">
              <a:lnSpc>
                <a:spcPct val="100000"/>
              </a:lnSpc>
              <a:spcBef>
                <a:spcPct val="0"/>
              </a:spcBef>
              <a:spcAft>
                <a:spcPts val="800"/>
              </a:spcAft>
              <a:buClrTx/>
              <a:buSzTx/>
              <a:buFontTx/>
              <a:buNone/>
              <a:tabLst/>
            </a:pPr>
            <a:r>
              <a:rPr kumimoji="0" lang="ro-RO" altLang="ro-RO" b="0" i="0" u="none" strike="noStrike" cap="none" normalizeH="0" baseline="0" dirty="0">
                <a:ln>
                  <a:noFill/>
                </a:ln>
                <a:solidFill>
                  <a:schemeClr val="tx1"/>
                </a:solidFill>
                <a:effectLst/>
                <a:latin typeface="Arial" panose="020B0604020202020204" pitchFamily="34" charset="0"/>
              </a:rPr>
              <a:t>(litri</a:t>
            </a:r>
            <a:r>
              <a:rPr kumimoji="0" lang="ro-RO" altLang="ro-RO" b="0" i="0" u="none" strike="noStrike" cap="none" normalizeH="0" dirty="0">
                <a:ln>
                  <a:noFill/>
                </a:ln>
                <a:solidFill>
                  <a:schemeClr val="tx1"/>
                </a:solidFill>
                <a:effectLst/>
                <a:latin typeface="Arial" panose="020B0604020202020204" pitchFamily="34" charset="0"/>
              </a:rPr>
              <a:t> alcool pur</a:t>
            </a:r>
            <a:r>
              <a:rPr kumimoji="0" lang="ro-RO" altLang="ro-RO" b="0" i="0" u="none" strike="noStrike" cap="none" normalizeH="0" baseline="0" dirty="0">
                <a:ln>
                  <a:noFill/>
                </a:ln>
                <a:solidFill>
                  <a:schemeClr val="tx1"/>
                </a:solidFill>
                <a:effectLst/>
                <a:latin typeface="Arial" panose="020B0604020202020204" pitchFamily="34" charset="0"/>
              </a:rPr>
              <a:t>/capita/an)</a:t>
            </a:r>
          </a:p>
        </p:txBody>
      </p:sp>
    </p:spTree>
    <p:extLst>
      <p:ext uri="{BB962C8B-B14F-4D97-AF65-F5344CB8AC3E}">
        <p14:creationId xmlns:p14="http://schemas.microsoft.com/office/powerpoint/2010/main" xmlns="" val="3906302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539552" y="3176972"/>
            <a:ext cx="8424936" cy="72008"/>
          </a:xfrm>
          <a:prstGeom prst="line">
            <a:avLst/>
          </a:prstGeom>
          <a:ln w="19050">
            <a:solidFill>
              <a:srgbClr val="FF0000"/>
            </a:solidFill>
            <a:prstDash val="lgDashDot"/>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691" y="-3904"/>
            <a:ext cx="9148691" cy="915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o-RO" altLang="ro-RO" sz="4400" b="1" dirty="0">
                <a:solidFill>
                  <a:schemeClr val="accent4">
                    <a:lumMod val="75000"/>
                  </a:schemeClr>
                </a:solidFill>
                <a:latin typeface="Gabriola" panose="04040605051002020D02" pitchFamily="82" charset="0"/>
                <a:ea typeface="GungsuhChe" panose="02030609000101010101" pitchFamily="49" charset="-127"/>
              </a:rPr>
              <a:t> Uniunea Europeană</a:t>
            </a:r>
          </a:p>
        </p:txBody>
      </p:sp>
      <p:sp>
        <p:nvSpPr>
          <p:cNvPr id="15" name="Rectangle 14"/>
          <p:cNvSpPr/>
          <p:nvPr/>
        </p:nvSpPr>
        <p:spPr>
          <a:xfrm>
            <a:off x="-74354" y="848318"/>
            <a:ext cx="9148691" cy="6776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ro-RO" altLang="ro-RO" sz="1800" dirty="0">
                <a:solidFill>
                  <a:schemeClr val="bg2">
                    <a:lumMod val="25000"/>
                  </a:schemeClr>
                </a:solidFill>
                <a:latin typeface="Arial" panose="020B0604020202020204" pitchFamily="34" charset="0"/>
                <a:ea typeface="GungsuhChe" panose="02030609000101010101" pitchFamily="49" charset="-127"/>
                <a:cs typeface="Arial" panose="020B0604020202020204" pitchFamily="34" charset="0"/>
              </a:rPr>
              <a:t>  Consumul de alcool în UE, Elveția și Norvegia, 2016 (litri alcool pur/capita 15 ani+/an):</a:t>
            </a:r>
          </a:p>
        </p:txBody>
      </p:sp>
      <p:cxnSp>
        <p:nvCxnSpPr>
          <p:cNvPr id="16" name="Straight Connector 15"/>
          <p:cNvCxnSpPr/>
          <p:nvPr/>
        </p:nvCxnSpPr>
        <p:spPr>
          <a:xfrm>
            <a:off x="251520" y="836712"/>
            <a:ext cx="8424936" cy="11606"/>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9" name="Rectangle 8"/>
          <p:cNvSpPr>
            <a:spLocks noChangeArrowheads="1"/>
          </p:cNvSpPr>
          <p:nvPr/>
        </p:nvSpPr>
        <p:spPr bwMode="auto">
          <a:xfrm>
            <a:off x="139654" y="6437469"/>
            <a:ext cx="9005888" cy="202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cs typeface="Arial" panose="020B0604020202020204" pitchFamily="34" charset="0"/>
              </a:defRPr>
            </a:lvl1pPr>
            <a:lvl2pPr marL="742950" indent="-285750">
              <a:defRPr sz="1600">
                <a:solidFill>
                  <a:schemeClr val="tx1"/>
                </a:solidFill>
                <a:latin typeface="Tahoma" panose="020B0604030504040204" pitchFamily="34" charset="0"/>
                <a:cs typeface="Arial" panose="020B0604020202020204" pitchFamily="34" charset="0"/>
              </a:defRPr>
            </a:lvl2pPr>
            <a:lvl3pPr marL="1143000" indent="-228600">
              <a:defRPr sz="1600">
                <a:solidFill>
                  <a:schemeClr val="tx1"/>
                </a:solidFill>
                <a:latin typeface="Tahoma" panose="020B0604030504040204" pitchFamily="34" charset="0"/>
                <a:cs typeface="Arial" panose="020B0604020202020204" pitchFamily="34" charset="0"/>
              </a:defRPr>
            </a:lvl3pPr>
            <a:lvl4pPr marL="1600200" indent="-228600">
              <a:defRPr sz="1600">
                <a:solidFill>
                  <a:schemeClr val="tx1"/>
                </a:solidFill>
                <a:latin typeface="Tahoma" panose="020B0604030504040204" pitchFamily="34" charset="0"/>
                <a:cs typeface="Arial" panose="020B0604020202020204" pitchFamily="34" charset="0"/>
              </a:defRPr>
            </a:lvl4pPr>
            <a:lvl5pPr marL="2057400" indent="-228600">
              <a:defRPr sz="1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9pPr>
          </a:lstStyle>
          <a:p>
            <a:pPr algn="ctr" eaLnBrk="1" hangingPunct="1">
              <a:lnSpc>
                <a:spcPct val="70000"/>
              </a:lnSpc>
            </a:pPr>
            <a:r>
              <a:rPr lang="ro-RO" altLang="ro-RO" sz="1000" dirty="0">
                <a:solidFill>
                  <a:schemeClr val="bg1"/>
                </a:solidFill>
                <a:latin typeface="Arial" panose="020B0604020202020204" pitchFamily="34" charset="0"/>
              </a:rPr>
              <a:t>WHO. Global Status Report on Alcohol and Health 2018 </a:t>
            </a:r>
          </a:p>
        </p:txBody>
      </p:sp>
      <p:graphicFrame>
        <p:nvGraphicFramePr>
          <p:cNvPr id="17" name="Diagramă 16"/>
          <p:cNvGraphicFramePr>
            <a:graphicFrameLocks/>
          </p:cNvGraphicFramePr>
          <p:nvPr>
            <p:extLst>
              <p:ext uri="{D42A27DB-BD31-4B8C-83A1-F6EECF244321}">
                <p14:modId xmlns:p14="http://schemas.microsoft.com/office/powerpoint/2010/main" xmlns="" val="273340070"/>
              </p:ext>
            </p:extLst>
          </p:nvPr>
        </p:nvGraphicFramePr>
        <p:xfrm>
          <a:off x="14149" y="2855457"/>
          <a:ext cx="9111010" cy="3238500"/>
        </p:xfrm>
        <a:graphic>
          <a:graphicData uri="http://schemas.openxmlformats.org/drawingml/2006/chart">
            <c:chart xmlns:c="http://schemas.openxmlformats.org/drawingml/2006/chart" xmlns:r="http://schemas.openxmlformats.org/officeDocument/2006/relationships" r:id="rId2"/>
          </a:graphicData>
        </a:graphic>
      </p:graphicFrame>
      <p:sp>
        <p:nvSpPr>
          <p:cNvPr id="11" name="Rounded Rectangular Callout 10"/>
          <p:cNvSpPr/>
          <p:nvPr/>
        </p:nvSpPr>
        <p:spPr>
          <a:xfrm>
            <a:off x="6228184" y="1541039"/>
            <a:ext cx="1351884" cy="770851"/>
          </a:xfrm>
          <a:prstGeom prst="wedgeRoundRectCallout">
            <a:avLst>
              <a:gd name="adj1" fmla="val 13938"/>
              <a:gd name="adj2" fmla="val 141140"/>
              <a:gd name="adj3" fmla="val 16667"/>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400" dirty="0">
                <a:latin typeface="Arial" panose="020B0604020202020204" pitchFamily="34" charset="0"/>
                <a:cs typeface="Arial" panose="020B0604020202020204" pitchFamily="34" charset="0"/>
              </a:rPr>
              <a:t>ROMÂNIA</a:t>
            </a:r>
          </a:p>
          <a:p>
            <a:pPr algn="ctr"/>
            <a:r>
              <a:rPr lang="ro-RO" sz="1400" dirty="0">
                <a:latin typeface="Arial" panose="020B0604020202020204" pitchFamily="34" charset="0"/>
                <a:cs typeface="Arial" panose="020B0604020202020204" pitchFamily="34" charset="0"/>
              </a:rPr>
              <a:t>12,6 l/</a:t>
            </a:r>
            <a:r>
              <a:rPr lang="ro-RO" altLang="ro-RO" sz="1400" dirty="0">
                <a:solidFill>
                  <a:schemeClr val="bg2">
                    <a:lumMod val="25000"/>
                  </a:schemeClr>
                </a:solidFill>
                <a:latin typeface="Arial" panose="020B0604020202020204" pitchFamily="34" charset="0"/>
                <a:ea typeface="GungsuhChe" panose="02030609000101010101" pitchFamily="49" charset="-127"/>
                <a:cs typeface="Arial" panose="020B0604020202020204" pitchFamily="34" charset="0"/>
              </a:rPr>
              <a:t> </a:t>
            </a:r>
            <a:r>
              <a:rPr lang="ro-RO" altLang="ro-RO" sz="1400" dirty="0">
                <a:latin typeface="Arial" panose="020B0604020202020204" pitchFamily="34" charset="0"/>
                <a:cs typeface="Arial" panose="020B0604020202020204" pitchFamily="34" charset="0"/>
              </a:rPr>
              <a:t>capita 15 ani+/an</a:t>
            </a:r>
            <a:endParaRPr lang="ro-RO"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808514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pic>
        <p:nvPicPr>
          <p:cNvPr id="9218" name="Picture 2" descr="Imagini pentru ue romania map"/>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970" y="1410644"/>
            <a:ext cx="3407435" cy="3654983"/>
          </a:xfrm>
          <a:prstGeom prst="rect">
            <a:avLst/>
          </a:prstGeom>
          <a:noFill/>
          <a:extLst>
            <a:ext uri="{909E8E84-426E-40DD-AFC4-6F175D3DCCD1}">
              <a14:hiddenFill xmlns:a14="http://schemas.microsoft.com/office/drawing/2010/main" xmlns="">
                <a:solidFill>
                  <a:srgbClr val="FFFFFF"/>
                </a:solidFill>
              </a14:hiddenFill>
            </a:ext>
          </a:extLst>
        </p:spPr>
      </p:pic>
      <p:sp>
        <p:nvSpPr>
          <p:cNvPr id="4" name="AutoShape 3"/>
          <p:cNvSpPr>
            <a:spLocks noChangeArrowheads="1"/>
          </p:cNvSpPr>
          <p:nvPr/>
        </p:nvSpPr>
        <p:spPr bwMode="auto">
          <a:xfrm>
            <a:off x="2051720" y="4077072"/>
            <a:ext cx="129158" cy="138683"/>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FF"/>
          </a:solidFill>
          <a:ln w="9525">
            <a:solidFill>
              <a:srgbClr val="4472C4"/>
            </a:solidFill>
            <a:round/>
            <a:headEnd/>
            <a:tailEnd/>
          </a:ln>
        </p:spPr>
        <p:txBody>
          <a:bodyPr vert="horz" wrap="square" lIns="91440" tIns="45720" rIns="91440" bIns="45720" numCol="1" anchor="t" anchorCtr="0" compatLnSpc="1">
            <a:prstTxWarp prst="textNoShape">
              <a:avLst/>
            </a:prstTxWarp>
          </a:bodyPr>
          <a:lstStyle/>
          <a:p>
            <a:endParaRPr lang="ro-RO"/>
          </a:p>
        </p:txBody>
      </p:sp>
      <p:sp>
        <p:nvSpPr>
          <p:cNvPr id="14" name="Line Callout 2 (Border and Accent Bar) 13"/>
          <p:cNvSpPr/>
          <p:nvPr/>
        </p:nvSpPr>
        <p:spPr>
          <a:xfrm>
            <a:off x="3059832" y="0"/>
            <a:ext cx="6084168" cy="6858000"/>
          </a:xfrm>
          <a:prstGeom prst="accentBorderCallout2">
            <a:avLst>
              <a:gd name="adj1" fmla="val 50849"/>
              <a:gd name="adj2" fmla="val -699"/>
              <a:gd name="adj3" fmla="val 51304"/>
              <a:gd name="adj4" fmla="val -11558"/>
              <a:gd name="adj5" fmla="val 59766"/>
              <a:gd name="adj6" fmla="val -1505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spcAft>
                <a:spcPts val="600"/>
              </a:spcAft>
              <a:buFont typeface="Arial" panose="020B0604020202020204" pitchFamily="34" charset="0"/>
              <a:buChar char="•"/>
            </a:pPr>
            <a:r>
              <a:rPr lang="ro-RO" sz="1700" dirty="0">
                <a:solidFill>
                  <a:schemeClr val="tx1"/>
                </a:solidFill>
                <a:latin typeface="Arial" panose="020B0604020202020204" pitchFamily="34" charset="0"/>
                <a:cs typeface="Arial" panose="020B0604020202020204" pitchFamily="34" charset="0"/>
              </a:rPr>
              <a:t>consumul mediu de alcool a scăzut la </a:t>
            </a:r>
            <a:r>
              <a:rPr lang="ro-RO" sz="1700" b="1" dirty="0">
                <a:solidFill>
                  <a:schemeClr val="tx1"/>
                </a:solidFill>
                <a:latin typeface="Arial" panose="020B0604020202020204" pitchFamily="34" charset="0"/>
                <a:cs typeface="Arial" panose="020B0604020202020204" pitchFamily="34" charset="0"/>
              </a:rPr>
              <a:t>10,3 litri</a:t>
            </a:r>
            <a:r>
              <a:rPr lang="ro-RO" sz="1700" dirty="0">
                <a:solidFill>
                  <a:schemeClr val="tx1"/>
                </a:solidFill>
                <a:latin typeface="Arial" panose="020B0604020202020204" pitchFamily="34" charset="0"/>
                <a:cs typeface="Arial" panose="020B0604020202020204" pitchFamily="34" charset="0"/>
              </a:rPr>
              <a:t>/capita/an (2020), situație datorată și conștientizării riscurilor în populația generală și a campaniilor de educație și informare;</a:t>
            </a:r>
          </a:p>
          <a:p>
            <a:pPr marL="285750" indent="-285750" algn="just">
              <a:spcAft>
                <a:spcPts val="600"/>
              </a:spcAft>
              <a:buFont typeface="Arial" panose="020B0604020202020204" pitchFamily="34" charset="0"/>
              <a:buChar char="•"/>
            </a:pPr>
            <a:r>
              <a:rPr lang="ro-RO" sz="1700" dirty="0">
                <a:solidFill>
                  <a:schemeClr val="tx1"/>
                </a:solidFill>
                <a:latin typeface="Arial" panose="020B0604020202020204" pitchFamily="34" charset="0"/>
                <a:cs typeface="Arial" panose="020B0604020202020204" pitchFamily="34" charset="0"/>
              </a:rPr>
              <a:t>tendința consumului a fost lent descrescătoare, începând din anul 2010 (</a:t>
            </a:r>
            <a:r>
              <a:rPr lang="ro-RO" sz="1700" b="1" dirty="0">
                <a:solidFill>
                  <a:schemeClr val="tx1"/>
                </a:solidFill>
                <a:latin typeface="Arial" panose="020B0604020202020204" pitchFamily="34" charset="0"/>
                <a:cs typeface="Arial" panose="020B0604020202020204" pitchFamily="34" charset="0"/>
              </a:rPr>
              <a:t>15</a:t>
            </a:r>
            <a:r>
              <a:rPr lang="ro-RO" sz="1700" dirty="0">
                <a:solidFill>
                  <a:schemeClr val="tx1"/>
                </a:solidFill>
                <a:latin typeface="Arial" panose="020B0604020202020204" pitchFamily="34" charset="0"/>
                <a:cs typeface="Arial" panose="020B0604020202020204" pitchFamily="34" charset="0"/>
              </a:rPr>
              <a:t> litri/capita/an) ;</a:t>
            </a:r>
          </a:p>
          <a:p>
            <a:pPr marL="285750" indent="-285750" algn="just">
              <a:spcAft>
                <a:spcPts val="600"/>
              </a:spcAft>
              <a:buFont typeface="Arial" panose="020B0604020202020204" pitchFamily="34" charset="0"/>
              <a:buChar char="•"/>
            </a:pPr>
            <a:r>
              <a:rPr lang="ro-RO" sz="1700" dirty="0">
                <a:solidFill>
                  <a:schemeClr val="tx1"/>
                </a:solidFill>
                <a:latin typeface="Arial" panose="020B0604020202020204" pitchFamily="34" charset="0"/>
                <a:cs typeface="Arial" panose="020B0604020202020204" pitchFamily="34" charset="0"/>
              </a:rPr>
              <a:t>consumul de alcool raportat exclusiv la populația băutoare este </a:t>
            </a:r>
            <a:r>
              <a:rPr lang="ro-RO" sz="1700" b="1" dirty="0">
                <a:solidFill>
                  <a:schemeClr val="tx1"/>
                </a:solidFill>
                <a:latin typeface="Arial" panose="020B0604020202020204" pitchFamily="34" charset="0"/>
                <a:cs typeface="Arial" panose="020B0604020202020204" pitchFamily="34" charset="0"/>
              </a:rPr>
              <a:t>26,6 litri</a:t>
            </a:r>
            <a:r>
              <a:rPr lang="ro-RO" sz="1700" dirty="0">
                <a:solidFill>
                  <a:schemeClr val="tx1"/>
                </a:solidFill>
                <a:latin typeface="Arial" panose="020B0604020202020204" pitchFamily="34" charset="0"/>
                <a:cs typeface="Arial" panose="020B0604020202020204" pitchFamily="34" charset="0"/>
              </a:rPr>
              <a:t>/capita la bărbați și 9 litri/capita la femei;</a:t>
            </a:r>
          </a:p>
          <a:p>
            <a:pPr marL="285750" indent="-285750" algn="just">
              <a:spcAft>
                <a:spcPts val="600"/>
              </a:spcAft>
              <a:buFont typeface="Arial" panose="020B0604020202020204" pitchFamily="34" charset="0"/>
              <a:buChar char="•"/>
            </a:pPr>
            <a:r>
              <a:rPr lang="ro-RO" sz="1700" b="1" dirty="0">
                <a:solidFill>
                  <a:schemeClr val="tx1"/>
                </a:solidFill>
                <a:latin typeface="Arial" panose="020B0604020202020204" pitchFamily="34" charset="0"/>
                <a:cs typeface="Arial" panose="020B0604020202020204" pitchFamily="34" charset="0"/>
              </a:rPr>
              <a:t>două treimi </a:t>
            </a:r>
            <a:r>
              <a:rPr lang="ro-RO" sz="1700" dirty="0">
                <a:solidFill>
                  <a:schemeClr val="tx1"/>
                </a:solidFill>
                <a:latin typeface="Arial" panose="020B0604020202020204" pitchFamily="34" charset="0"/>
                <a:cs typeface="Arial" panose="020B0604020202020204" pitchFamily="34" charset="0"/>
              </a:rPr>
              <a:t>din populația României (de 15 ani și peste) este consumatoare de alcool;</a:t>
            </a:r>
          </a:p>
          <a:p>
            <a:pPr marL="285750" indent="-285750" algn="just">
              <a:spcAft>
                <a:spcPts val="600"/>
              </a:spcAft>
              <a:buFont typeface="Arial" panose="020B0604020202020204" pitchFamily="34" charset="0"/>
              <a:buChar char="•"/>
            </a:pPr>
            <a:r>
              <a:rPr lang="ro-RO" sz="1700" dirty="0">
                <a:solidFill>
                  <a:schemeClr val="tx1"/>
                </a:solidFill>
                <a:latin typeface="Arial" panose="020B0604020202020204" pitchFamily="34" charset="0"/>
                <a:cs typeface="Arial" panose="020B0604020202020204" pitchFamily="34" charset="0"/>
              </a:rPr>
              <a:t>aproape </a:t>
            </a:r>
            <a:r>
              <a:rPr lang="ro-RO" sz="1700" b="1" dirty="0">
                <a:solidFill>
                  <a:schemeClr val="tx1"/>
                </a:solidFill>
                <a:latin typeface="Arial" panose="020B0604020202020204" pitchFamily="34" charset="0"/>
                <a:cs typeface="Arial" panose="020B0604020202020204" pitchFamily="34" charset="0"/>
              </a:rPr>
              <a:t>2% </a:t>
            </a:r>
            <a:r>
              <a:rPr lang="ro-RO" sz="1700" dirty="0">
                <a:solidFill>
                  <a:schemeClr val="tx1"/>
                </a:solidFill>
                <a:latin typeface="Arial" panose="020B0604020202020204" pitchFamily="34" charset="0"/>
                <a:cs typeface="Arial" panose="020B0604020202020204" pitchFamily="34" charset="0"/>
              </a:rPr>
              <a:t>din totalul cauzelor de boală în 2017 (cazuri noi+vechi) se datorează alcoolului;</a:t>
            </a:r>
          </a:p>
          <a:p>
            <a:pPr marL="285750" indent="-285750" algn="just">
              <a:spcAft>
                <a:spcPts val="600"/>
              </a:spcAft>
              <a:buFont typeface="Arial" panose="020B0604020202020204" pitchFamily="34" charset="0"/>
              <a:buChar char="•"/>
            </a:pPr>
            <a:r>
              <a:rPr lang="ro-RO" sz="1700" b="1" dirty="0">
                <a:solidFill>
                  <a:schemeClr val="tx1"/>
                </a:solidFill>
                <a:latin typeface="Arial" panose="020B0604020202020204" pitchFamily="34" charset="0"/>
                <a:cs typeface="Arial" panose="020B0604020202020204" pitchFamily="34" charset="0"/>
              </a:rPr>
              <a:t>188.243 cazuri </a:t>
            </a:r>
            <a:r>
              <a:rPr lang="ro-RO" sz="1700" dirty="0">
                <a:solidFill>
                  <a:schemeClr val="tx1"/>
                </a:solidFill>
                <a:latin typeface="Arial" panose="020B0604020202020204" pitchFamily="34" charset="0"/>
                <a:cs typeface="Arial" panose="020B0604020202020204" pitchFamily="34" charset="0"/>
              </a:rPr>
              <a:t>de boală datorate alcoolului au fost înregistrate în 2017 (din care peste două treimi în rândul bărbaților) ;</a:t>
            </a:r>
          </a:p>
          <a:p>
            <a:pPr marL="285750" indent="-285750" algn="just">
              <a:spcAft>
                <a:spcPts val="600"/>
              </a:spcAft>
              <a:buFont typeface="Arial" panose="020B0604020202020204" pitchFamily="34" charset="0"/>
              <a:buChar char="•"/>
            </a:pPr>
            <a:r>
              <a:rPr lang="ro-RO" sz="1700" dirty="0">
                <a:solidFill>
                  <a:schemeClr val="tx1"/>
                </a:solidFill>
                <a:latin typeface="Arial" panose="020B0604020202020204" pitchFamily="34" charset="0"/>
                <a:cs typeface="Arial" panose="020B0604020202020204" pitchFamily="34" charset="0"/>
              </a:rPr>
              <a:t>consumul de alcool neînregistrat (produs în gospodării) a scăzut de la 7 litri/capita (2010) la </a:t>
            </a:r>
            <a:r>
              <a:rPr lang="ro-RO" sz="1700" b="1" dirty="0">
                <a:solidFill>
                  <a:schemeClr val="tx1"/>
                </a:solidFill>
                <a:latin typeface="Arial" panose="020B0604020202020204" pitchFamily="34" charset="0"/>
                <a:cs typeface="Arial" panose="020B0604020202020204" pitchFamily="34" charset="0"/>
              </a:rPr>
              <a:t>2,2 litri</a:t>
            </a:r>
            <a:r>
              <a:rPr lang="ro-RO" sz="1700" dirty="0">
                <a:solidFill>
                  <a:schemeClr val="tx1"/>
                </a:solidFill>
                <a:latin typeface="Arial" panose="020B0604020202020204" pitchFamily="34" charset="0"/>
                <a:cs typeface="Arial" panose="020B0604020202020204" pitchFamily="34" charset="0"/>
              </a:rPr>
              <a:t>/capita (2016) ;</a:t>
            </a:r>
          </a:p>
          <a:p>
            <a:pPr marL="285750" indent="-285750" algn="just">
              <a:spcAft>
                <a:spcPts val="600"/>
              </a:spcAft>
              <a:buFont typeface="Arial" panose="020B0604020202020204" pitchFamily="34" charset="0"/>
              <a:buChar char="•"/>
            </a:pPr>
            <a:r>
              <a:rPr lang="ro-RO" sz="1700" dirty="0">
                <a:solidFill>
                  <a:schemeClr val="tx1"/>
                </a:solidFill>
                <a:latin typeface="Arial" panose="020B0604020202020204" pitchFamily="34" charset="0"/>
                <a:cs typeface="Arial" panose="020B0604020202020204" pitchFamily="34" charset="0"/>
              </a:rPr>
              <a:t>56% din români preferă berea, 28% vinul, 16% băuturile spirtoase;</a:t>
            </a:r>
          </a:p>
          <a:p>
            <a:pPr marL="285750" indent="-285750" algn="just">
              <a:spcAft>
                <a:spcPts val="600"/>
              </a:spcAft>
              <a:buFont typeface="Arial" panose="020B0604020202020204" pitchFamily="34" charset="0"/>
              <a:buChar char="•"/>
            </a:pPr>
            <a:r>
              <a:rPr lang="ro-RO" sz="1700" b="1" dirty="0">
                <a:solidFill>
                  <a:schemeClr val="tx1"/>
                </a:solidFill>
                <a:latin typeface="Arial" panose="020B0604020202020204" pitchFamily="34" charset="0"/>
                <a:cs typeface="Arial" panose="020B0604020202020204" pitchFamily="34" charset="0"/>
              </a:rPr>
              <a:t>două treimi din bărbați </a:t>
            </a:r>
            <a:r>
              <a:rPr lang="ro-RO" sz="1700" dirty="0">
                <a:solidFill>
                  <a:schemeClr val="tx1"/>
                </a:solidFill>
                <a:latin typeface="Arial" panose="020B0604020202020204" pitchFamily="34" charset="0"/>
                <a:cs typeface="Arial" panose="020B0604020202020204" pitchFamily="34" charset="0"/>
              </a:rPr>
              <a:t>și </a:t>
            </a:r>
            <a:r>
              <a:rPr lang="ro-RO" sz="1700" b="1" dirty="0">
                <a:solidFill>
                  <a:schemeClr val="tx1"/>
                </a:solidFill>
                <a:latin typeface="Arial" panose="020B0604020202020204" pitchFamily="34" charset="0"/>
                <a:cs typeface="Arial" panose="020B0604020202020204" pitchFamily="34" charset="0"/>
              </a:rPr>
              <a:t>o treime din femei </a:t>
            </a:r>
            <a:r>
              <a:rPr lang="ro-RO" sz="1700" dirty="0">
                <a:solidFill>
                  <a:schemeClr val="tx1"/>
                </a:solidFill>
                <a:latin typeface="Arial" panose="020B0604020202020204" pitchFamily="34" charset="0"/>
                <a:cs typeface="Arial" panose="020B0604020202020204" pitchFamily="34" charset="0"/>
              </a:rPr>
              <a:t>au un model de consum de risc.</a:t>
            </a:r>
          </a:p>
        </p:txBody>
      </p:sp>
      <p:sp>
        <p:nvSpPr>
          <p:cNvPr id="15" name="Rectangle 14"/>
          <p:cNvSpPr/>
          <p:nvPr/>
        </p:nvSpPr>
        <p:spPr>
          <a:xfrm>
            <a:off x="597106" y="136621"/>
            <a:ext cx="3038385" cy="8483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ro-RO" altLang="ro-RO" sz="4400" b="1" dirty="0">
                <a:solidFill>
                  <a:schemeClr val="bg2"/>
                </a:solidFill>
                <a:latin typeface="Gabriola" panose="04040605051002020D02" pitchFamily="82" charset="0"/>
                <a:ea typeface="GungsuhChe" panose="02030609000101010101" pitchFamily="49" charset="-127"/>
              </a:rPr>
              <a:t>România</a:t>
            </a:r>
          </a:p>
        </p:txBody>
      </p:sp>
      <p:sp>
        <p:nvSpPr>
          <p:cNvPr id="2" name="Rectangle 2"/>
          <p:cNvSpPr>
            <a:spLocks noChangeArrowheads="1"/>
          </p:cNvSpPr>
          <p:nvPr/>
        </p:nvSpPr>
        <p:spPr bwMode="auto">
          <a:xfrm>
            <a:off x="91341" y="6093296"/>
            <a:ext cx="2937120" cy="504056"/>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ro-RO" sz="1000" b="0" i="0" u="none" strike="noStrike" cap="none" normalizeH="0" baseline="0" dirty="0">
                <a:ln>
                  <a:noFill/>
                </a:ln>
                <a:solidFill>
                  <a:schemeClr val="bg1"/>
                </a:solidFill>
                <a:effectLst/>
                <a:ea typeface="Tahoma" panose="020B0604030504040204" pitchFamily="34" charset="0"/>
                <a:cs typeface="Tahoma" panose="020B0604030504040204" pitchFamily="34" charset="0"/>
              </a:rPr>
              <a:t>WHO (2014) Alcohol and inequities; WHO (2018) Global Status Report on Alcohol and Health; GBD compare</a:t>
            </a:r>
            <a:r>
              <a:rPr kumimoji="0" lang="ro-RO" altLang="ro-RO" sz="1000" b="0" i="0" u="none" strike="noStrike" cap="none" normalizeH="0" dirty="0">
                <a:ln>
                  <a:noFill/>
                </a:ln>
                <a:solidFill>
                  <a:schemeClr val="bg1"/>
                </a:solidFill>
                <a:effectLst/>
                <a:ea typeface="Tahoma" panose="020B0604030504040204" pitchFamily="34" charset="0"/>
                <a:cs typeface="Tahoma" panose="020B0604030504040204" pitchFamily="34" charset="0"/>
              </a:rPr>
              <a:t> (2019) IHME Viz-hub. Data </a:t>
            </a:r>
            <a:r>
              <a:rPr kumimoji="0" lang="ro-RO" altLang="ro-RO" sz="1000" b="0" i="0" u="none" strike="noStrike" cap="none" normalizeH="0" dirty="0">
                <a:ln>
                  <a:noFill/>
                </a:ln>
                <a:solidFill>
                  <a:schemeClr val="bg1"/>
                </a:solidFill>
                <a:effectLst/>
                <a:latin typeface="Arial" panose="020B0604020202020204" pitchFamily="34" charset="0"/>
                <a:ea typeface="Tahoma" panose="020B0604030504040204" pitchFamily="34" charset="0"/>
              </a:rPr>
              <a:t>vizualisations</a:t>
            </a:r>
            <a:endParaRPr kumimoji="0" lang="ro-RO" altLang="ro-RO" sz="1000" b="0" i="0" u="none" strike="noStrike" cap="none" normalizeH="0" baseline="0" dirty="0">
              <a:ln>
                <a:noFill/>
              </a:ln>
              <a:solidFill>
                <a:schemeClr val="bg1"/>
              </a:solidFill>
              <a:effectLst/>
              <a:latin typeface="Arial" panose="020B0604020202020204" pitchFamily="34" charset="0"/>
              <a:ea typeface="Tahoma" panose="020B0604030504040204" pitchFamily="34" charset="0"/>
            </a:endParaRPr>
          </a:p>
        </p:txBody>
      </p:sp>
    </p:spTree>
    <p:extLst>
      <p:ext uri="{BB962C8B-B14F-4D97-AF65-F5344CB8AC3E}">
        <p14:creationId xmlns:p14="http://schemas.microsoft.com/office/powerpoint/2010/main" xmlns="" val="3228195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3794" name="Picture 4" descr="Imagini pentru human body  alcoho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52521" y="1609015"/>
            <a:ext cx="5207042" cy="39618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795" name="AutoShape 13"/>
          <p:cNvSpPr>
            <a:spLocks/>
          </p:cNvSpPr>
          <p:nvPr/>
        </p:nvSpPr>
        <p:spPr bwMode="auto">
          <a:xfrm>
            <a:off x="6057900" y="965632"/>
            <a:ext cx="3023765" cy="1815295"/>
          </a:xfrm>
          <a:prstGeom prst="accentCallout2">
            <a:avLst>
              <a:gd name="adj1" fmla="val 10588"/>
              <a:gd name="adj2" fmla="val -1736"/>
              <a:gd name="adj3" fmla="val 10588"/>
              <a:gd name="adj4" fmla="val -16662"/>
              <a:gd name="adj5" fmla="val 44024"/>
              <a:gd name="adj6" fmla="val -48587"/>
            </a:avLst>
          </a:prstGeom>
          <a:solidFill>
            <a:schemeClr val="bg1">
              <a:lumMod val="95000"/>
            </a:schemeClr>
          </a:solidFill>
          <a:ln w="12700">
            <a:solidFill>
              <a:schemeClr val="tx1"/>
            </a:solidFill>
            <a:miter lim="800000"/>
            <a:headEnd/>
            <a:tailEnd/>
          </a:ln>
        </p:spPr>
        <p:txBody>
          <a:bodyPr/>
          <a:lstStyle>
            <a:lvl1pPr>
              <a:defRPr sz="1600">
                <a:solidFill>
                  <a:schemeClr val="tx1"/>
                </a:solidFill>
                <a:latin typeface="Tahoma" panose="020B0604030504040204" pitchFamily="34" charset="0"/>
                <a:cs typeface="Arial" panose="020B0604020202020204" pitchFamily="34" charset="0"/>
              </a:defRPr>
            </a:lvl1pPr>
            <a:lvl2pPr marL="742950" indent="-285750">
              <a:defRPr sz="1600">
                <a:solidFill>
                  <a:schemeClr val="tx1"/>
                </a:solidFill>
                <a:latin typeface="Tahoma" panose="020B0604030504040204" pitchFamily="34" charset="0"/>
                <a:cs typeface="Arial" panose="020B0604020202020204" pitchFamily="34" charset="0"/>
              </a:defRPr>
            </a:lvl2pPr>
            <a:lvl3pPr marL="1143000" indent="-228600">
              <a:defRPr sz="1600">
                <a:solidFill>
                  <a:schemeClr val="tx1"/>
                </a:solidFill>
                <a:latin typeface="Tahoma" panose="020B0604030504040204" pitchFamily="34" charset="0"/>
                <a:cs typeface="Arial" panose="020B0604020202020204" pitchFamily="34" charset="0"/>
              </a:defRPr>
            </a:lvl3pPr>
            <a:lvl4pPr marL="1600200" indent="-228600">
              <a:defRPr sz="1600">
                <a:solidFill>
                  <a:schemeClr val="tx1"/>
                </a:solidFill>
                <a:latin typeface="Tahoma" panose="020B0604030504040204" pitchFamily="34" charset="0"/>
                <a:cs typeface="Arial" panose="020B0604020202020204" pitchFamily="34" charset="0"/>
              </a:defRPr>
            </a:lvl4pPr>
            <a:lvl5pPr marL="2057400" indent="-228600">
              <a:defRPr sz="1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9pPr>
          </a:lstStyle>
          <a:p>
            <a:pPr eaLnBrk="1" hangingPunct="1"/>
            <a:r>
              <a:rPr lang="ro-RO" altLang="ro-RO" sz="1400" b="1" dirty="0">
                <a:latin typeface="Arial" panose="020B0604020202020204" pitchFamily="34" charset="0"/>
              </a:rPr>
              <a:t>Sistem nervos</a:t>
            </a:r>
            <a:r>
              <a:rPr lang="ro-RO" altLang="ro-RO" sz="1400" dirty="0">
                <a:latin typeface="Arial" panose="020B0604020202020204" pitchFamily="34" charset="0"/>
              </a:rPr>
              <a:t> </a:t>
            </a:r>
          </a:p>
          <a:p>
            <a:pPr eaLnBrk="1" hangingPunct="1"/>
            <a:r>
              <a:rPr lang="ro-RO" altLang="ro-RO" sz="1400" dirty="0">
                <a:solidFill>
                  <a:srgbClr val="4D4D4D"/>
                </a:solidFill>
                <a:latin typeface="Arial" panose="020B0604020202020204" pitchFamily="34" charset="0"/>
              </a:rPr>
              <a:t>(încetinirea gândirii, afectarea memoriei, încetinirea reflexelor, insomnie, nervozitate, depresie, sinucidere, demență, epilepsie, dureri şi tremurături ale mâinilor şi picioarelor, delir, halucinații, demență, comă)</a:t>
            </a:r>
          </a:p>
        </p:txBody>
      </p:sp>
      <p:sp>
        <p:nvSpPr>
          <p:cNvPr id="2" name="Rectangle 1"/>
          <p:cNvSpPr/>
          <p:nvPr/>
        </p:nvSpPr>
        <p:spPr>
          <a:xfrm>
            <a:off x="513519" y="1682755"/>
            <a:ext cx="3313187" cy="101373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sp>
        <p:nvSpPr>
          <p:cNvPr id="33797" name="AutoShape 20"/>
          <p:cNvSpPr>
            <a:spLocks/>
          </p:cNvSpPr>
          <p:nvPr/>
        </p:nvSpPr>
        <p:spPr bwMode="auto">
          <a:xfrm>
            <a:off x="170619" y="2075207"/>
            <a:ext cx="2637917" cy="935062"/>
          </a:xfrm>
          <a:prstGeom prst="accentCallout2">
            <a:avLst>
              <a:gd name="adj1" fmla="val 46356"/>
              <a:gd name="adj2" fmla="val 102741"/>
              <a:gd name="adj3" fmla="val 45574"/>
              <a:gd name="adj4" fmla="val 110727"/>
              <a:gd name="adj5" fmla="val 6532"/>
              <a:gd name="adj6" fmla="val 158494"/>
            </a:avLst>
          </a:prstGeom>
          <a:solidFill>
            <a:schemeClr val="tx1">
              <a:lumMod val="50000"/>
              <a:lumOff val="50000"/>
            </a:schemeClr>
          </a:solidFill>
          <a:ln w="12700">
            <a:solidFill>
              <a:schemeClr val="tx1"/>
            </a:solidFill>
            <a:miter lim="800000"/>
            <a:headEnd/>
            <a:tailEnd/>
          </a:ln>
          <a:effectLst/>
        </p:spPr>
        <p:txBody>
          <a:bodyPr/>
          <a:lstStyle>
            <a:lvl1pPr>
              <a:defRPr sz="1600">
                <a:solidFill>
                  <a:schemeClr val="tx1"/>
                </a:solidFill>
                <a:latin typeface="Tahoma" panose="020B0604030504040204" pitchFamily="34" charset="0"/>
                <a:cs typeface="Arial" panose="020B0604020202020204" pitchFamily="34" charset="0"/>
              </a:defRPr>
            </a:lvl1pPr>
            <a:lvl2pPr marL="742950" indent="-285750">
              <a:defRPr sz="1600">
                <a:solidFill>
                  <a:schemeClr val="tx1"/>
                </a:solidFill>
                <a:latin typeface="Tahoma" panose="020B0604030504040204" pitchFamily="34" charset="0"/>
                <a:cs typeface="Arial" panose="020B0604020202020204" pitchFamily="34" charset="0"/>
              </a:defRPr>
            </a:lvl2pPr>
            <a:lvl3pPr marL="1143000" indent="-228600">
              <a:defRPr sz="1600">
                <a:solidFill>
                  <a:schemeClr val="tx1"/>
                </a:solidFill>
                <a:latin typeface="Tahoma" panose="020B0604030504040204" pitchFamily="34" charset="0"/>
                <a:cs typeface="Arial" panose="020B0604020202020204" pitchFamily="34" charset="0"/>
              </a:defRPr>
            </a:lvl3pPr>
            <a:lvl4pPr marL="1600200" indent="-228600">
              <a:defRPr sz="1600">
                <a:solidFill>
                  <a:schemeClr val="tx1"/>
                </a:solidFill>
                <a:latin typeface="Tahoma" panose="020B0604030504040204" pitchFamily="34" charset="0"/>
                <a:cs typeface="Arial" panose="020B0604020202020204" pitchFamily="34" charset="0"/>
              </a:defRPr>
            </a:lvl4pPr>
            <a:lvl5pPr marL="2057400" indent="-228600">
              <a:defRPr sz="1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9pPr>
          </a:lstStyle>
          <a:p>
            <a:pPr eaLnBrk="1" hangingPunct="1"/>
            <a:r>
              <a:rPr lang="ro-RO" altLang="ro-RO" sz="1400" b="1" dirty="0">
                <a:solidFill>
                  <a:schemeClr val="bg1"/>
                </a:solidFill>
                <a:latin typeface="Arial" panose="020B0604020202020204" pitchFamily="34" charset="0"/>
              </a:rPr>
              <a:t>Piele  </a:t>
            </a:r>
          </a:p>
          <a:p>
            <a:pPr eaLnBrk="1" hangingPunct="1"/>
            <a:r>
              <a:rPr lang="ro-RO" altLang="ro-RO" sz="1400" dirty="0">
                <a:solidFill>
                  <a:schemeClr val="bg1"/>
                </a:solidFill>
                <a:latin typeface="Arial" panose="020B0604020202020204" pitchFamily="34" charset="0"/>
              </a:rPr>
              <a:t>(piele uscată, înroșirea pielii, pete, aspect îmbătrânit, buhăit)</a:t>
            </a:r>
          </a:p>
        </p:txBody>
      </p:sp>
      <p:sp>
        <p:nvSpPr>
          <p:cNvPr id="33798" name="AutoShape 21"/>
          <p:cNvSpPr>
            <a:spLocks/>
          </p:cNvSpPr>
          <p:nvPr/>
        </p:nvSpPr>
        <p:spPr bwMode="auto">
          <a:xfrm>
            <a:off x="6038552" y="3005522"/>
            <a:ext cx="3043113" cy="629645"/>
          </a:xfrm>
          <a:prstGeom prst="accentCallout1">
            <a:avLst>
              <a:gd name="adj1" fmla="val 16340"/>
              <a:gd name="adj2" fmla="val -1931"/>
              <a:gd name="adj3" fmla="val 105524"/>
              <a:gd name="adj4" fmla="val -40049"/>
            </a:avLst>
          </a:prstGeom>
          <a:solidFill>
            <a:schemeClr val="tx1">
              <a:lumMod val="50000"/>
              <a:lumOff val="50000"/>
            </a:schemeClr>
          </a:solidFill>
          <a:ln w="12700">
            <a:solidFill>
              <a:schemeClr val="tx1"/>
            </a:solidFill>
            <a:miter lim="800000"/>
            <a:headEnd/>
            <a:tailEnd/>
          </a:ln>
        </p:spPr>
        <p:txBody>
          <a:bodyPr/>
          <a:lstStyle>
            <a:lvl1pPr>
              <a:defRPr sz="1600">
                <a:solidFill>
                  <a:schemeClr val="tx1"/>
                </a:solidFill>
                <a:latin typeface="Tahoma" panose="020B0604030504040204" pitchFamily="34" charset="0"/>
                <a:cs typeface="Arial" panose="020B0604020202020204" pitchFamily="34" charset="0"/>
              </a:defRPr>
            </a:lvl1pPr>
            <a:lvl2pPr marL="742950" indent="-285750">
              <a:defRPr sz="1600">
                <a:solidFill>
                  <a:schemeClr val="tx1"/>
                </a:solidFill>
                <a:latin typeface="Tahoma" panose="020B0604030504040204" pitchFamily="34" charset="0"/>
                <a:cs typeface="Arial" panose="020B0604020202020204" pitchFamily="34" charset="0"/>
              </a:defRPr>
            </a:lvl2pPr>
            <a:lvl3pPr marL="1143000" indent="-228600">
              <a:defRPr sz="1600">
                <a:solidFill>
                  <a:schemeClr val="tx1"/>
                </a:solidFill>
                <a:latin typeface="Tahoma" panose="020B0604030504040204" pitchFamily="34" charset="0"/>
                <a:cs typeface="Arial" panose="020B0604020202020204" pitchFamily="34" charset="0"/>
              </a:defRPr>
            </a:lvl3pPr>
            <a:lvl4pPr marL="1600200" indent="-228600">
              <a:defRPr sz="1600">
                <a:solidFill>
                  <a:schemeClr val="tx1"/>
                </a:solidFill>
                <a:latin typeface="Tahoma" panose="020B0604030504040204" pitchFamily="34" charset="0"/>
                <a:cs typeface="Arial" panose="020B0604020202020204" pitchFamily="34" charset="0"/>
              </a:defRPr>
            </a:lvl4pPr>
            <a:lvl5pPr marL="2057400" indent="-228600">
              <a:defRPr sz="1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9pPr>
          </a:lstStyle>
          <a:p>
            <a:pPr eaLnBrk="1" hangingPunct="1"/>
            <a:r>
              <a:rPr lang="ro-RO" altLang="ro-RO" sz="1400" b="1" dirty="0">
                <a:solidFill>
                  <a:schemeClr val="bg1"/>
                </a:solidFill>
                <a:latin typeface="Arial" panose="020B0604020202020204" pitchFamily="34" charset="0"/>
              </a:rPr>
              <a:t>Aparat respirator</a:t>
            </a:r>
            <a:r>
              <a:rPr lang="ro-RO" altLang="ro-RO" sz="1400" dirty="0">
                <a:solidFill>
                  <a:schemeClr val="bg1"/>
                </a:solidFill>
                <a:latin typeface="Arial" panose="020B0604020202020204" pitchFamily="34" charset="0"/>
              </a:rPr>
              <a:t> </a:t>
            </a:r>
          </a:p>
          <a:p>
            <a:pPr eaLnBrk="1" hangingPunct="1"/>
            <a:r>
              <a:rPr lang="ro-RO" altLang="ro-RO" sz="1400" dirty="0">
                <a:solidFill>
                  <a:schemeClr val="bg1"/>
                </a:solidFill>
                <a:latin typeface="Arial" panose="020B0604020202020204" pitchFamily="34" charset="0"/>
              </a:rPr>
              <a:t>(pneumonie, tuberculoză, IV/SIDA)</a:t>
            </a:r>
          </a:p>
        </p:txBody>
      </p:sp>
      <p:sp>
        <p:nvSpPr>
          <p:cNvPr id="25607" name="AutoShape 22"/>
          <p:cNvSpPr>
            <a:spLocks/>
          </p:cNvSpPr>
          <p:nvPr/>
        </p:nvSpPr>
        <p:spPr bwMode="auto">
          <a:xfrm>
            <a:off x="174117" y="3197418"/>
            <a:ext cx="2641600" cy="1362936"/>
          </a:xfrm>
          <a:prstGeom prst="accentCallout2">
            <a:avLst>
              <a:gd name="adj1" fmla="val 29935"/>
              <a:gd name="adj2" fmla="val 102065"/>
              <a:gd name="adj3" fmla="val 30346"/>
              <a:gd name="adj4" fmla="val 115583"/>
              <a:gd name="adj5" fmla="val 3188"/>
              <a:gd name="adj6" fmla="val 162324"/>
            </a:avLst>
          </a:prstGeom>
          <a:solidFill>
            <a:schemeClr val="bg1">
              <a:lumMod val="95000"/>
            </a:schemeClr>
          </a:solidFill>
          <a:ln w="9525">
            <a:solidFill>
              <a:schemeClr val="tx1"/>
            </a:solidFill>
            <a:miter lim="800000"/>
            <a:headEnd/>
            <a:tailEnd/>
          </a:ln>
        </p:spPr>
        <p:txBody>
          <a:bodyPr/>
          <a:lstStyle>
            <a:lvl1pPr>
              <a:defRPr sz="1600">
                <a:solidFill>
                  <a:schemeClr val="tx1"/>
                </a:solidFill>
                <a:latin typeface="Tahoma" panose="020B0604030504040204" pitchFamily="34" charset="0"/>
                <a:cs typeface="Arial" panose="020B0604020202020204" pitchFamily="34" charset="0"/>
              </a:defRPr>
            </a:lvl1pPr>
            <a:lvl2pPr marL="742950" indent="-285750">
              <a:defRPr sz="1600">
                <a:solidFill>
                  <a:schemeClr val="tx1"/>
                </a:solidFill>
                <a:latin typeface="Tahoma" panose="020B0604030504040204" pitchFamily="34" charset="0"/>
                <a:cs typeface="Arial" panose="020B0604020202020204" pitchFamily="34" charset="0"/>
              </a:defRPr>
            </a:lvl2pPr>
            <a:lvl3pPr marL="1143000" indent="-228600">
              <a:defRPr sz="1600">
                <a:solidFill>
                  <a:schemeClr val="tx1"/>
                </a:solidFill>
                <a:latin typeface="Tahoma" panose="020B0604030504040204" pitchFamily="34" charset="0"/>
                <a:cs typeface="Arial" panose="020B0604020202020204" pitchFamily="34" charset="0"/>
              </a:defRPr>
            </a:lvl3pPr>
            <a:lvl4pPr marL="1600200" indent="-228600">
              <a:defRPr sz="1600">
                <a:solidFill>
                  <a:schemeClr val="tx1"/>
                </a:solidFill>
                <a:latin typeface="Tahoma" panose="020B0604030504040204" pitchFamily="34" charset="0"/>
                <a:cs typeface="Arial" panose="020B0604020202020204" pitchFamily="34" charset="0"/>
              </a:defRPr>
            </a:lvl4pPr>
            <a:lvl5pPr marL="2057400" indent="-228600">
              <a:defRPr sz="1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9pPr>
          </a:lstStyle>
          <a:p>
            <a:pPr eaLnBrk="1" hangingPunct="1">
              <a:defRPr/>
            </a:pPr>
            <a:r>
              <a:rPr lang="ro-RO" altLang="ro-RO" sz="1400" b="1" dirty="0">
                <a:latin typeface="Arial" panose="020B0604020202020204" pitchFamily="34" charset="0"/>
              </a:rPr>
              <a:t>Inima și vase de sânge</a:t>
            </a:r>
            <a:r>
              <a:rPr lang="ro-RO" altLang="ro-RO" sz="1400" dirty="0">
                <a:latin typeface="Arial" panose="020B0604020202020204" pitchFamily="34" charset="0"/>
              </a:rPr>
              <a:t> </a:t>
            </a:r>
            <a:r>
              <a:rPr lang="ro-RO" altLang="ro-RO" sz="1400" dirty="0">
                <a:solidFill>
                  <a:schemeClr val="tx1">
                    <a:lumMod val="75000"/>
                    <a:lumOff val="25000"/>
                  </a:schemeClr>
                </a:solidFill>
                <a:latin typeface="Arial" panose="020B0604020202020204" pitchFamily="34" charset="0"/>
              </a:rPr>
              <a:t>(cardiopatie ischemică, hipertensiunea arterială, tulburări de ritm, infarct miocardic, accidente vasculare cerebrale urmate de paralizii)</a:t>
            </a:r>
          </a:p>
          <a:p>
            <a:pPr eaLnBrk="1" hangingPunct="1">
              <a:defRPr/>
            </a:pPr>
            <a:endParaRPr lang="ro-RO" altLang="ro-RO" sz="1400" dirty="0">
              <a:solidFill>
                <a:schemeClr val="tx1">
                  <a:lumMod val="75000"/>
                  <a:lumOff val="25000"/>
                </a:schemeClr>
              </a:solidFill>
            </a:endParaRPr>
          </a:p>
        </p:txBody>
      </p:sp>
      <p:sp>
        <p:nvSpPr>
          <p:cNvPr id="33800" name="AutoShape 23"/>
          <p:cNvSpPr>
            <a:spLocks/>
          </p:cNvSpPr>
          <p:nvPr/>
        </p:nvSpPr>
        <p:spPr bwMode="auto">
          <a:xfrm>
            <a:off x="153153" y="4729302"/>
            <a:ext cx="2641600" cy="739290"/>
          </a:xfrm>
          <a:prstGeom prst="accentCallout2">
            <a:avLst>
              <a:gd name="adj1" fmla="val 47458"/>
              <a:gd name="adj2" fmla="val 102324"/>
              <a:gd name="adj3" fmla="val 46861"/>
              <a:gd name="adj4" fmla="val 107688"/>
              <a:gd name="adj5" fmla="val -25330"/>
              <a:gd name="adj6" fmla="val 130564"/>
            </a:avLst>
          </a:prstGeom>
          <a:solidFill>
            <a:schemeClr val="tx1">
              <a:lumMod val="50000"/>
              <a:lumOff val="50000"/>
            </a:schemeClr>
          </a:solidFill>
          <a:ln w="12700">
            <a:solidFill>
              <a:schemeClr val="tx1"/>
            </a:solidFill>
            <a:miter lim="800000"/>
            <a:headEnd/>
            <a:tailEnd/>
          </a:ln>
          <a:effectLst/>
        </p:spPr>
        <p:txBody>
          <a:bodyPr/>
          <a:lstStyle>
            <a:lvl1pPr>
              <a:defRPr sz="1600">
                <a:solidFill>
                  <a:schemeClr val="tx1"/>
                </a:solidFill>
                <a:latin typeface="Tahoma" panose="020B0604030504040204" pitchFamily="34" charset="0"/>
                <a:cs typeface="Arial" panose="020B0604020202020204" pitchFamily="34" charset="0"/>
              </a:defRPr>
            </a:lvl1pPr>
            <a:lvl2pPr marL="742950" indent="-285750">
              <a:defRPr sz="1600">
                <a:solidFill>
                  <a:schemeClr val="tx1"/>
                </a:solidFill>
                <a:latin typeface="Tahoma" panose="020B0604030504040204" pitchFamily="34" charset="0"/>
                <a:cs typeface="Arial" panose="020B0604020202020204" pitchFamily="34" charset="0"/>
              </a:defRPr>
            </a:lvl2pPr>
            <a:lvl3pPr marL="1143000" indent="-228600">
              <a:defRPr sz="1600">
                <a:solidFill>
                  <a:schemeClr val="tx1"/>
                </a:solidFill>
                <a:latin typeface="Tahoma" panose="020B0604030504040204" pitchFamily="34" charset="0"/>
                <a:cs typeface="Arial" panose="020B0604020202020204" pitchFamily="34" charset="0"/>
              </a:defRPr>
            </a:lvl3pPr>
            <a:lvl4pPr marL="1600200" indent="-228600">
              <a:defRPr sz="1600">
                <a:solidFill>
                  <a:schemeClr val="tx1"/>
                </a:solidFill>
                <a:latin typeface="Tahoma" panose="020B0604030504040204" pitchFamily="34" charset="0"/>
                <a:cs typeface="Arial" panose="020B0604020202020204" pitchFamily="34" charset="0"/>
              </a:defRPr>
            </a:lvl4pPr>
            <a:lvl5pPr marL="2057400" indent="-228600">
              <a:defRPr sz="1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9pPr>
          </a:lstStyle>
          <a:p>
            <a:pPr eaLnBrk="1" hangingPunct="1"/>
            <a:r>
              <a:rPr lang="ro-RO" altLang="ro-RO" sz="1400" b="1" dirty="0">
                <a:solidFill>
                  <a:schemeClr val="bg1"/>
                </a:solidFill>
                <a:latin typeface="Arial" panose="020B0604020202020204" pitchFamily="34" charset="0"/>
              </a:rPr>
              <a:t>Mușchi </a:t>
            </a:r>
          </a:p>
          <a:p>
            <a:pPr eaLnBrk="1" hangingPunct="1"/>
            <a:r>
              <a:rPr lang="ro-RO" altLang="ro-RO" sz="1400" dirty="0">
                <a:solidFill>
                  <a:schemeClr val="bg1"/>
                </a:solidFill>
                <a:latin typeface="Arial" panose="020B0604020202020204" pitchFamily="34" charset="0"/>
              </a:rPr>
              <a:t>(slăbiciune musculară, febră musculară la eforturi minime)</a:t>
            </a:r>
            <a:endParaRPr lang="en-US" altLang="ro-RO" sz="1400" dirty="0">
              <a:solidFill>
                <a:schemeClr val="bg1"/>
              </a:solidFill>
              <a:latin typeface="Arial" panose="020B0604020202020204" pitchFamily="34" charset="0"/>
            </a:endParaRPr>
          </a:p>
          <a:p>
            <a:pPr eaLnBrk="1" hangingPunct="1"/>
            <a:endParaRPr lang="en-US" altLang="ro-RO" sz="1400" dirty="0">
              <a:solidFill>
                <a:srgbClr val="4D4D4D"/>
              </a:solidFill>
              <a:latin typeface="Arial" panose="020B0604020202020204" pitchFamily="34" charset="0"/>
            </a:endParaRPr>
          </a:p>
        </p:txBody>
      </p:sp>
      <p:sp>
        <p:nvSpPr>
          <p:cNvPr id="33802" name="AutoShape 24"/>
          <p:cNvSpPr>
            <a:spLocks/>
          </p:cNvSpPr>
          <p:nvPr/>
        </p:nvSpPr>
        <p:spPr bwMode="auto">
          <a:xfrm>
            <a:off x="6038552" y="3878889"/>
            <a:ext cx="2980110" cy="1031724"/>
          </a:xfrm>
          <a:prstGeom prst="accentCallout2">
            <a:avLst>
              <a:gd name="adj1" fmla="val 10261"/>
              <a:gd name="adj2" fmla="val -2342"/>
              <a:gd name="adj3" fmla="val 13031"/>
              <a:gd name="adj4" fmla="val -23064"/>
              <a:gd name="adj5" fmla="val 86919"/>
              <a:gd name="adj6" fmla="val -48654"/>
            </a:avLst>
          </a:prstGeom>
          <a:solidFill>
            <a:schemeClr val="bg1">
              <a:lumMod val="95000"/>
            </a:schemeClr>
          </a:solidFill>
          <a:ln w="12700">
            <a:solidFill>
              <a:schemeClr val="tx1"/>
            </a:solidFill>
            <a:miter lim="800000"/>
            <a:headEnd/>
            <a:tailEnd/>
          </a:ln>
          <a:effectLst/>
        </p:spPr>
        <p:txBody>
          <a:bodyPr/>
          <a:lstStyle>
            <a:lvl1pPr>
              <a:defRPr sz="1600">
                <a:solidFill>
                  <a:schemeClr val="tx1"/>
                </a:solidFill>
                <a:latin typeface="Tahoma" panose="020B0604030504040204" pitchFamily="34" charset="0"/>
                <a:cs typeface="Arial" panose="020B0604020202020204" pitchFamily="34" charset="0"/>
              </a:defRPr>
            </a:lvl1pPr>
            <a:lvl2pPr marL="742950" indent="-285750">
              <a:defRPr sz="1600">
                <a:solidFill>
                  <a:schemeClr val="tx1"/>
                </a:solidFill>
                <a:latin typeface="Tahoma" panose="020B0604030504040204" pitchFamily="34" charset="0"/>
                <a:cs typeface="Arial" panose="020B0604020202020204" pitchFamily="34" charset="0"/>
              </a:defRPr>
            </a:lvl2pPr>
            <a:lvl3pPr marL="1143000" indent="-228600">
              <a:defRPr sz="1600">
                <a:solidFill>
                  <a:schemeClr val="tx1"/>
                </a:solidFill>
                <a:latin typeface="Tahoma" panose="020B0604030504040204" pitchFamily="34" charset="0"/>
                <a:cs typeface="Arial" panose="020B0604020202020204" pitchFamily="34" charset="0"/>
              </a:defRPr>
            </a:lvl3pPr>
            <a:lvl4pPr marL="1600200" indent="-228600">
              <a:defRPr sz="1600">
                <a:solidFill>
                  <a:schemeClr val="tx1"/>
                </a:solidFill>
                <a:latin typeface="Tahoma" panose="020B0604030504040204" pitchFamily="34" charset="0"/>
                <a:cs typeface="Arial" panose="020B0604020202020204" pitchFamily="34" charset="0"/>
              </a:defRPr>
            </a:lvl4pPr>
            <a:lvl5pPr marL="2057400" indent="-228600">
              <a:defRPr sz="1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9pPr>
          </a:lstStyle>
          <a:p>
            <a:pPr eaLnBrk="1" hangingPunct="1"/>
            <a:r>
              <a:rPr lang="ro-RO" altLang="ro-RO" sz="1400" b="1" dirty="0">
                <a:latin typeface="Arial" panose="020B0604020202020204" pitchFamily="34" charset="0"/>
              </a:rPr>
              <a:t>Sistem digestiv</a:t>
            </a:r>
            <a:r>
              <a:rPr lang="ro-RO" altLang="ro-RO" sz="1400" dirty="0">
                <a:latin typeface="Arial" panose="020B0604020202020204" pitchFamily="34" charset="0"/>
              </a:rPr>
              <a:t> </a:t>
            </a:r>
          </a:p>
          <a:p>
            <a:pPr eaLnBrk="1" hangingPunct="1"/>
            <a:r>
              <a:rPr lang="ro-RO" altLang="ro-RO" sz="1400" dirty="0">
                <a:solidFill>
                  <a:srgbClr val="4D4D4D"/>
                </a:solidFill>
                <a:latin typeface="Arial" panose="020B0604020202020204" pitchFamily="34" charset="0"/>
              </a:rPr>
              <a:t>(scăderea absorbției de vitamine și nutrienți, hepatită, ciroză, pancreatită, cancere)</a:t>
            </a:r>
            <a:endParaRPr lang="ro-RO" altLang="ro-RO" sz="800" dirty="0">
              <a:solidFill>
                <a:srgbClr val="4D4D4D"/>
              </a:solidFill>
              <a:latin typeface="Arial" panose="020B0604020202020204" pitchFamily="34" charset="0"/>
            </a:endParaRPr>
          </a:p>
        </p:txBody>
      </p:sp>
      <p:sp>
        <p:nvSpPr>
          <p:cNvPr id="25611" name="AutoShape 10"/>
          <p:cNvSpPr>
            <a:spLocks/>
          </p:cNvSpPr>
          <p:nvPr/>
        </p:nvSpPr>
        <p:spPr bwMode="auto">
          <a:xfrm>
            <a:off x="6038552" y="5168964"/>
            <a:ext cx="2951882" cy="1031573"/>
          </a:xfrm>
          <a:prstGeom prst="accentCallout2">
            <a:avLst>
              <a:gd name="adj1" fmla="val 14431"/>
              <a:gd name="adj2" fmla="val -1736"/>
              <a:gd name="adj3" fmla="val 17046"/>
              <a:gd name="adj4" fmla="val -17338"/>
              <a:gd name="adj5" fmla="val 32993"/>
              <a:gd name="adj6" fmla="val -49721"/>
            </a:avLst>
          </a:prstGeom>
          <a:solidFill>
            <a:schemeClr val="tx1">
              <a:lumMod val="50000"/>
              <a:lumOff val="50000"/>
            </a:schemeClr>
          </a:solidFill>
          <a:ln w="9525">
            <a:solidFill>
              <a:schemeClr val="tx1"/>
            </a:solidFill>
            <a:miter lim="800000"/>
            <a:headEnd/>
            <a:tailEnd/>
          </a:ln>
          <a:effectLst/>
        </p:spPr>
        <p:txBody>
          <a:bodyPr/>
          <a:lstStyle>
            <a:lvl1pPr>
              <a:defRPr sz="1600">
                <a:solidFill>
                  <a:schemeClr val="tx1"/>
                </a:solidFill>
                <a:latin typeface="Tahoma" panose="020B0604030504040204" pitchFamily="34" charset="0"/>
                <a:cs typeface="Arial" panose="020B0604020202020204" pitchFamily="34" charset="0"/>
              </a:defRPr>
            </a:lvl1pPr>
            <a:lvl2pPr marL="742950" indent="-285750">
              <a:defRPr sz="1600">
                <a:solidFill>
                  <a:schemeClr val="tx1"/>
                </a:solidFill>
                <a:latin typeface="Tahoma" panose="020B0604030504040204" pitchFamily="34" charset="0"/>
                <a:cs typeface="Arial" panose="020B0604020202020204" pitchFamily="34" charset="0"/>
              </a:defRPr>
            </a:lvl2pPr>
            <a:lvl3pPr marL="1143000" indent="-228600">
              <a:defRPr sz="1600">
                <a:solidFill>
                  <a:schemeClr val="tx1"/>
                </a:solidFill>
                <a:latin typeface="Tahoma" panose="020B0604030504040204" pitchFamily="34" charset="0"/>
                <a:cs typeface="Arial" panose="020B0604020202020204" pitchFamily="34" charset="0"/>
              </a:defRPr>
            </a:lvl3pPr>
            <a:lvl4pPr marL="1600200" indent="-228600">
              <a:defRPr sz="1600">
                <a:solidFill>
                  <a:schemeClr val="tx1"/>
                </a:solidFill>
                <a:latin typeface="Tahoma" panose="020B0604030504040204" pitchFamily="34" charset="0"/>
                <a:cs typeface="Arial" panose="020B0604020202020204" pitchFamily="34" charset="0"/>
              </a:defRPr>
            </a:lvl4pPr>
            <a:lvl5pPr marL="2057400" indent="-228600">
              <a:defRPr sz="1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9pPr>
          </a:lstStyle>
          <a:p>
            <a:pPr eaLnBrk="1" hangingPunct="1">
              <a:defRPr/>
            </a:pPr>
            <a:r>
              <a:rPr lang="ro-RO" altLang="ro-RO" sz="1400" b="1" dirty="0">
                <a:solidFill>
                  <a:schemeClr val="bg1"/>
                </a:solidFill>
                <a:latin typeface="Arial" panose="020B0604020202020204" pitchFamily="34" charset="0"/>
              </a:rPr>
              <a:t>Aparat reproducător</a:t>
            </a:r>
            <a:r>
              <a:rPr lang="ro-RO" altLang="ro-RO" sz="1400" dirty="0">
                <a:solidFill>
                  <a:schemeClr val="bg1"/>
                </a:solidFill>
                <a:latin typeface="Arial" panose="020B0604020202020204" pitchFamily="34" charset="0"/>
              </a:rPr>
              <a:t> </a:t>
            </a:r>
          </a:p>
          <a:p>
            <a:pPr eaLnBrk="1" hangingPunct="1">
              <a:defRPr/>
            </a:pPr>
            <a:r>
              <a:rPr lang="ro-RO" altLang="ro-RO" sz="1400" dirty="0">
                <a:solidFill>
                  <a:schemeClr val="bg1"/>
                </a:solidFill>
                <a:latin typeface="Arial" panose="020B0604020202020204" pitchFamily="34" charset="0"/>
              </a:rPr>
              <a:t>(</a:t>
            </a:r>
            <a:r>
              <a:rPr lang="ro-RO" altLang="ro-RO" sz="1400" i="1" dirty="0">
                <a:solidFill>
                  <a:schemeClr val="bg1"/>
                </a:solidFill>
                <a:latin typeface="Arial" panose="020B0604020202020204" pitchFamily="34" charset="0"/>
              </a:rPr>
              <a:t>bărbați</a:t>
            </a:r>
            <a:r>
              <a:rPr lang="ro-RO" altLang="ro-RO" sz="1400" dirty="0">
                <a:solidFill>
                  <a:schemeClr val="bg1"/>
                </a:solidFill>
                <a:latin typeface="Arial" panose="020B0604020202020204" pitchFamily="34" charset="0"/>
              </a:rPr>
              <a:t>: impotență, </a:t>
            </a:r>
            <a:r>
              <a:rPr lang="ro-RO" altLang="ro-RO" sz="1400" i="1" dirty="0">
                <a:solidFill>
                  <a:schemeClr val="bg1"/>
                </a:solidFill>
                <a:latin typeface="Arial" panose="020B0604020202020204" pitchFamily="34" charset="0"/>
              </a:rPr>
              <a:t>femei</a:t>
            </a:r>
            <a:r>
              <a:rPr lang="ro-RO" altLang="ro-RO" sz="1400" dirty="0">
                <a:solidFill>
                  <a:schemeClr val="bg1"/>
                </a:solidFill>
                <a:latin typeface="Arial" panose="020B0604020202020204" pitchFamily="34" charset="0"/>
              </a:rPr>
              <a:t>: scăderea fertilității, avort spontan,  pierderea dorinței sexuale) </a:t>
            </a:r>
          </a:p>
        </p:txBody>
      </p:sp>
      <p:sp>
        <p:nvSpPr>
          <p:cNvPr id="33805" name="Rectangle 8"/>
          <p:cNvSpPr>
            <a:spLocks noChangeArrowheads="1"/>
          </p:cNvSpPr>
          <p:nvPr/>
        </p:nvSpPr>
        <p:spPr bwMode="auto">
          <a:xfrm>
            <a:off x="30163" y="6418263"/>
            <a:ext cx="9005887"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Tahoma" panose="020B0604030504040204" pitchFamily="34" charset="0"/>
                <a:cs typeface="Arial" panose="020B0604020202020204" pitchFamily="34" charset="0"/>
              </a:defRPr>
            </a:lvl1pPr>
            <a:lvl2pPr marL="742950" indent="-285750">
              <a:defRPr sz="1600">
                <a:solidFill>
                  <a:schemeClr val="tx1"/>
                </a:solidFill>
                <a:latin typeface="Tahoma" panose="020B0604030504040204" pitchFamily="34" charset="0"/>
                <a:cs typeface="Arial" panose="020B0604020202020204" pitchFamily="34" charset="0"/>
              </a:defRPr>
            </a:lvl2pPr>
            <a:lvl3pPr marL="1143000" indent="-228600">
              <a:defRPr sz="1600">
                <a:solidFill>
                  <a:schemeClr val="tx1"/>
                </a:solidFill>
                <a:latin typeface="Tahoma" panose="020B0604030504040204" pitchFamily="34" charset="0"/>
                <a:cs typeface="Arial" panose="020B0604020202020204" pitchFamily="34" charset="0"/>
              </a:defRPr>
            </a:lvl3pPr>
            <a:lvl4pPr marL="1600200" indent="-228600">
              <a:defRPr sz="1600">
                <a:solidFill>
                  <a:schemeClr val="tx1"/>
                </a:solidFill>
                <a:latin typeface="Tahoma" panose="020B0604030504040204" pitchFamily="34" charset="0"/>
                <a:cs typeface="Arial" panose="020B0604020202020204" pitchFamily="34" charset="0"/>
              </a:defRPr>
            </a:lvl4pPr>
            <a:lvl5pPr marL="2057400" indent="-228600">
              <a:defRPr sz="1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9pPr>
          </a:lstStyle>
          <a:p>
            <a:pPr algn="ctr"/>
            <a:r>
              <a:rPr lang="ro-RO" sz="1000" dirty="0">
                <a:solidFill>
                  <a:schemeClr val="bg1">
                    <a:lumMod val="95000"/>
                  </a:schemeClr>
                </a:solidFill>
                <a:latin typeface="Arial" panose="020B0604020202020204" pitchFamily="34" charset="0"/>
              </a:rPr>
              <a:t>WHO (2018) Global Status Report on Alcohol and Health; National Institute of Alcohol Abuse and Alcoholism (2007); NHS (2019) Government of South Africa (2019); Asociația Română pentru Promovarea Sănătății (2013) </a:t>
            </a:r>
            <a:endParaRPr lang="ro-RO" altLang="ro-RO" sz="1000" dirty="0">
              <a:solidFill>
                <a:schemeClr val="bg1">
                  <a:lumMod val="95000"/>
                </a:schemeClr>
              </a:solidFill>
              <a:latin typeface="Arial" panose="020B0604020202020204" pitchFamily="34" charset="0"/>
            </a:endParaRPr>
          </a:p>
        </p:txBody>
      </p:sp>
      <p:sp>
        <p:nvSpPr>
          <p:cNvPr id="33806" name="AutoShape 20"/>
          <p:cNvSpPr>
            <a:spLocks/>
          </p:cNvSpPr>
          <p:nvPr/>
        </p:nvSpPr>
        <p:spPr bwMode="auto">
          <a:xfrm>
            <a:off x="166936" y="1002913"/>
            <a:ext cx="2648781" cy="919390"/>
          </a:xfrm>
          <a:prstGeom prst="accentCallout2">
            <a:avLst>
              <a:gd name="adj1" fmla="val 70561"/>
              <a:gd name="adj2" fmla="val 103051"/>
              <a:gd name="adj3" fmla="val 70264"/>
              <a:gd name="adj4" fmla="val 113088"/>
              <a:gd name="adj5" fmla="val 91569"/>
              <a:gd name="adj6" fmla="val 153618"/>
            </a:avLst>
          </a:prstGeom>
          <a:solidFill>
            <a:schemeClr val="bg1">
              <a:lumMod val="95000"/>
            </a:schemeClr>
          </a:solidFill>
          <a:ln w="12700">
            <a:solidFill>
              <a:schemeClr val="tx1"/>
            </a:solidFill>
            <a:miter lim="800000"/>
            <a:headEnd/>
            <a:tailEnd/>
          </a:ln>
          <a:effectLst/>
        </p:spPr>
        <p:txBody>
          <a:bodyPr/>
          <a:lstStyle>
            <a:lvl1pPr>
              <a:defRPr sz="1600">
                <a:solidFill>
                  <a:schemeClr val="tx1"/>
                </a:solidFill>
                <a:latin typeface="Tahoma" panose="020B0604030504040204" pitchFamily="34" charset="0"/>
                <a:cs typeface="Arial" panose="020B0604020202020204" pitchFamily="34" charset="0"/>
              </a:defRPr>
            </a:lvl1pPr>
            <a:lvl2pPr marL="742950" indent="-285750">
              <a:defRPr sz="1600">
                <a:solidFill>
                  <a:schemeClr val="tx1"/>
                </a:solidFill>
                <a:latin typeface="Tahoma" panose="020B0604030504040204" pitchFamily="34" charset="0"/>
                <a:cs typeface="Arial" panose="020B0604020202020204" pitchFamily="34" charset="0"/>
              </a:defRPr>
            </a:lvl2pPr>
            <a:lvl3pPr marL="1143000" indent="-228600">
              <a:defRPr sz="1600">
                <a:solidFill>
                  <a:schemeClr val="tx1"/>
                </a:solidFill>
                <a:latin typeface="Tahoma" panose="020B0604030504040204" pitchFamily="34" charset="0"/>
                <a:cs typeface="Arial" panose="020B0604020202020204" pitchFamily="34" charset="0"/>
              </a:defRPr>
            </a:lvl3pPr>
            <a:lvl4pPr marL="1600200" indent="-228600">
              <a:defRPr sz="1600">
                <a:solidFill>
                  <a:schemeClr val="tx1"/>
                </a:solidFill>
                <a:latin typeface="Tahoma" panose="020B0604030504040204" pitchFamily="34" charset="0"/>
                <a:cs typeface="Arial" panose="020B0604020202020204" pitchFamily="34" charset="0"/>
              </a:defRPr>
            </a:lvl4pPr>
            <a:lvl5pPr marL="2057400" indent="-228600">
              <a:defRPr sz="1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9pPr>
          </a:lstStyle>
          <a:p>
            <a:pPr eaLnBrk="1" hangingPunct="1"/>
            <a:r>
              <a:rPr lang="ro-RO" altLang="ro-RO" sz="1400" b="1" dirty="0">
                <a:latin typeface="Arial" panose="020B0604020202020204" pitchFamily="34" charset="0"/>
              </a:rPr>
              <a:t>Ochi </a:t>
            </a:r>
          </a:p>
          <a:p>
            <a:pPr eaLnBrk="1" hangingPunct="1"/>
            <a:r>
              <a:rPr lang="en-US" altLang="ro-RO" sz="1400" dirty="0">
                <a:solidFill>
                  <a:srgbClr val="4D4D4D"/>
                </a:solidFill>
                <a:latin typeface="Arial" panose="020B0604020202020204" pitchFamily="34" charset="0"/>
              </a:rPr>
              <a:t>(</a:t>
            </a:r>
            <a:r>
              <a:rPr lang="ro-RO" altLang="ro-RO" sz="1400" dirty="0">
                <a:solidFill>
                  <a:srgbClr val="4D4D4D"/>
                </a:solidFill>
                <a:latin typeface="Arial" panose="020B0604020202020204" pitchFamily="34" charset="0"/>
              </a:rPr>
              <a:t>midriază, nistagmus, scăderea vederii, orbire)</a:t>
            </a:r>
            <a:endParaRPr lang="en-US" altLang="ro-RO" sz="1400" dirty="0">
              <a:solidFill>
                <a:srgbClr val="4D4D4D"/>
              </a:solidFill>
              <a:latin typeface="Arial" panose="020B0604020202020204" pitchFamily="34" charset="0"/>
            </a:endParaRPr>
          </a:p>
        </p:txBody>
      </p:sp>
      <p:pic>
        <p:nvPicPr>
          <p:cNvPr id="33807" name="Picture 2"/>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19060" y="5131319"/>
            <a:ext cx="488266" cy="15949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15"/>
          <p:cNvSpPr/>
          <p:nvPr/>
        </p:nvSpPr>
        <p:spPr>
          <a:xfrm>
            <a:off x="58739" y="-15750"/>
            <a:ext cx="8977312" cy="9158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altLang="ro-RO" sz="3200" b="1" dirty="0">
                <a:solidFill>
                  <a:schemeClr val="accent4">
                    <a:lumMod val="75000"/>
                  </a:schemeClr>
                </a:solidFill>
                <a:latin typeface="Gabriola" panose="04040605051002020D02" pitchFamily="82" charset="0"/>
                <a:ea typeface="GungsuhChe" panose="02030609000101010101" pitchFamily="49" charset="-127"/>
              </a:rPr>
              <a:t> Efectele  consumului de alcool asupra sănătății</a:t>
            </a:r>
          </a:p>
        </p:txBody>
      </p:sp>
      <p:cxnSp>
        <p:nvCxnSpPr>
          <p:cNvPr id="17" name="Straight Connector 16"/>
          <p:cNvCxnSpPr/>
          <p:nvPr/>
        </p:nvCxnSpPr>
        <p:spPr>
          <a:xfrm>
            <a:off x="251520" y="836712"/>
            <a:ext cx="8424936" cy="11606"/>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8" name="AutoShape 23"/>
          <p:cNvSpPr>
            <a:spLocks/>
          </p:cNvSpPr>
          <p:nvPr/>
        </p:nvSpPr>
        <p:spPr bwMode="auto">
          <a:xfrm>
            <a:off x="166936" y="5670862"/>
            <a:ext cx="2641600" cy="579826"/>
          </a:xfrm>
          <a:prstGeom prst="accentCallout2">
            <a:avLst>
              <a:gd name="adj1" fmla="val 47458"/>
              <a:gd name="adj2" fmla="val 102324"/>
              <a:gd name="adj3" fmla="val 46861"/>
              <a:gd name="adj4" fmla="val 106606"/>
              <a:gd name="adj5" fmla="val -47389"/>
              <a:gd name="adj6" fmla="val 138136"/>
            </a:avLst>
          </a:prstGeom>
          <a:solidFill>
            <a:schemeClr val="bg1">
              <a:lumMod val="95000"/>
            </a:schemeClr>
          </a:solidFill>
          <a:ln w="12700">
            <a:solidFill>
              <a:schemeClr val="tx1"/>
            </a:solidFill>
            <a:miter lim="800000"/>
            <a:headEnd/>
            <a:tailEnd/>
          </a:ln>
          <a:effectLst/>
        </p:spPr>
        <p:txBody>
          <a:bodyPr/>
          <a:lstStyle>
            <a:lvl1pPr>
              <a:defRPr sz="1600">
                <a:solidFill>
                  <a:schemeClr val="tx1"/>
                </a:solidFill>
                <a:latin typeface="Tahoma" panose="020B0604030504040204" pitchFamily="34" charset="0"/>
                <a:cs typeface="Arial" panose="020B0604020202020204" pitchFamily="34" charset="0"/>
              </a:defRPr>
            </a:lvl1pPr>
            <a:lvl2pPr marL="742950" indent="-285750">
              <a:defRPr sz="1600">
                <a:solidFill>
                  <a:schemeClr val="tx1"/>
                </a:solidFill>
                <a:latin typeface="Tahoma" panose="020B0604030504040204" pitchFamily="34" charset="0"/>
                <a:cs typeface="Arial" panose="020B0604020202020204" pitchFamily="34" charset="0"/>
              </a:defRPr>
            </a:lvl2pPr>
            <a:lvl3pPr marL="1143000" indent="-228600">
              <a:defRPr sz="1600">
                <a:solidFill>
                  <a:schemeClr val="tx1"/>
                </a:solidFill>
                <a:latin typeface="Tahoma" panose="020B0604030504040204" pitchFamily="34" charset="0"/>
                <a:cs typeface="Arial" panose="020B0604020202020204" pitchFamily="34" charset="0"/>
              </a:defRPr>
            </a:lvl3pPr>
            <a:lvl4pPr marL="1600200" indent="-228600">
              <a:defRPr sz="1600">
                <a:solidFill>
                  <a:schemeClr val="tx1"/>
                </a:solidFill>
                <a:latin typeface="Tahoma" panose="020B0604030504040204" pitchFamily="34" charset="0"/>
                <a:cs typeface="Arial" panose="020B0604020202020204" pitchFamily="34" charset="0"/>
              </a:defRPr>
            </a:lvl4pPr>
            <a:lvl5pPr marL="2057400" indent="-228600">
              <a:defRPr sz="1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9pPr>
          </a:lstStyle>
          <a:p>
            <a:pPr eaLnBrk="1" hangingPunct="1"/>
            <a:r>
              <a:rPr lang="ro-RO" altLang="ro-RO" sz="1400" b="1" dirty="0">
                <a:latin typeface="Arial" panose="020B0604020202020204" pitchFamily="34" charset="0"/>
              </a:rPr>
              <a:t>Oase </a:t>
            </a:r>
          </a:p>
          <a:p>
            <a:pPr eaLnBrk="1" hangingPunct="1"/>
            <a:r>
              <a:rPr lang="ro-RO" altLang="ro-RO" sz="1400" dirty="0">
                <a:solidFill>
                  <a:srgbClr val="4D4D4D"/>
                </a:solidFill>
                <a:latin typeface="Arial" panose="020B0604020202020204" pitchFamily="34" charset="0"/>
              </a:rPr>
              <a:t>(osteoporoză)</a:t>
            </a:r>
            <a:endParaRPr lang="en-US" altLang="ro-RO" sz="1400" dirty="0">
              <a:solidFill>
                <a:srgbClr val="4D4D4D"/>
              </a:solidFill>
              <a:latin typeface="Arial" panose="020B0604020202020204" pitchFamily="34" charset="0"/>
            </a:endParaRPr>
          </a:p>
          <a:p>
            <a:pPr eaLnBrk="1" hangingPunct="1"/>
            <a:endParaRPr lang="en-US" altLang="ro-RO" sz="1400" dirty="0">
              <a:solidFill>
                <a:srgbClr val="4D4D4D"/>
              </a:solidFill>
            </a:endParaRPr>
          </a:p>
        </p:txBody>
      </p:sp>
    </p:spTree>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243AF7DC-D15B-41C0-AE81-23980D1B9F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9446</TotalTime>
  <Words>2381</Words>
  <Application>Microsoft Office PowerPoint</Application>
  <PresentationFormat>On-screen Show (4:3)</PresentationFormat>
  <Paragraphs>208</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Retrospect</vt:lpstr>
      <vt:lpstr>Slide 1</vt:lpstr>
      <vt:lpstr>Programul național de evaluare și promovare a sănătății și educație pentru sănătate</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ISPB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LUNA  NAŢIONALĂ  A   INFORMĂRII DESPRE  EFECTELE  CONSUMULUI  DE ALCOOL  Iulie 2011</dc:title>
  <dc:creator>Cezar</dc:creator>
  <cp:lastModifiedBy>maria.chioran</cp:lastModifiedBy>
  <cp:revision>539</cp:revision>
  <dcterms:created xsi:type="dcterms:W3CDTF">2011-06-15T07:22:32Z</dcterms:created>
  <dcterms:modified xsi:type="dcterms:W3CDTF">2022-05-26T11:05:43Z</dcterms:modified>
</cp:coreProperties>
</file>