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1522075" cy="16202025"/>
  <p:notesSz cx="6858000" cy="9144000"/>
  <p:defaultTextStyle>
    <a:defPPr>
      <a:defRPr lang="en-US"/>
    </a:defPPr>
    <a:lvl1pPr marL="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102" y="3372"/>
      </p:cViewPr>
      <p:guideLst>
        <p:guide orient="horz" pos="5103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651584"/>
            <a:ext cx="9793764" cy="5640705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8509814"/>
            <a:ext cx="8641556" cy="3911738"/>
          </a:xfrm>
        </p:spPr>
        <p:txBody>
          <a:bodyPr/>
          <a:lstStyle>
            <a:lvl1pPr marL="0" indent="0" algn="ctr">
              <a:buNone/>
              <a:defRPr sz="3100"/>
            </a:lvl1pPr>
            <a:lvl2pPr marL="594074" indent="0" algn="ctr">
              <a:buNone/>
              <a:defRPr sz="2600"/>
            </a:lvl2pPr>
            <a:lvl3pPr marL="1188149" indent="0" algn="ctr">
              <a:buNone/>
              <a:defRPr sz="2300"/>
            </a:lvl3pPr>
            <a:lvl4pPr marL="1782223" indent="0" algn="ctr">
              <a:buNone/>
              <a:defRPr sz="2100"/>
            </a:lvl4pPr>
            <a:lvl5pPr marL="2376297" indent="0" algn="ctr">
              <a:buNone/>
              <a:defRPr sz="2100"/>
            </a:lvl5pPr>
            <a:lvl6pPr marL="2970371" indent="0" algn="ctr">
              <a:buNone/>
              <a:defRPr sz="2100"/>
            </a:lvl6pPr>
            <a:lvl7pPr marL="3564446" indent="0" algn="ctr">
              <a:buNone/>
              <a:defRPr sz="2100"/>
            </a:lvl7pPr>
            <a:lvl8pPr marL="4158520" indent="0" algn="ctr">
              <a:buNone/>
              <a:defRPr sz="2100"/>
            </a:lvl8pPr>
            <a:lvl9pPr marL="475259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27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00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6" y="862608"/>
            <a:ext cx="2484448" cy="1373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4" y="862608"/>
            <a:ext cx="7309316" cy="1373046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74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34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2" y="4039261"/>
            <a:ext cx="9937790" cy="6739591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2" y="10842610"/>
            <a:ext cx="9937790" cy="3544192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 marL="59407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881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8222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762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703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644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585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525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51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4313038"/>
            <a:ext cx="4896882" cy="102800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1" y="4313038"/>
            <a:ext cx="4896882" cy="102800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3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862612"/>
            <a:ext cx="9937790" cy="31316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5" y="3971748"/>
            <a:ext cx="4874377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074" indent="0">
              <a:buNone/>
              <a:defRPr sz="2600" b="1"/>
            </a:lvl2pPr>
            <a:lvl3pPr marL="1188149" indent="0">
              <a:buNone/>
              <a:defRPr sz="2300" b="1"/>
            </a:lvl3pPr>
            <a:lvl4pPr marL="1782223" indent="0">
              <a:buNone/>
              <a:defRPr sz="2100" b="1"/>
            </a:lvl4pPr>
            <a:lvl5pPr marL="2376297" indent="0">
              <a:buNone/>
              <a:defRPr sz="2100" b="1"/>
            </a:lvl5pPr>
            <a:lvl6pPr marL="2970371" indent="0">
              <a:buNone/>
              <a:defRPr sz="2100" b="1"/>
            </a:lvl6pPr>
            <a:lvl7pPr marL="3564446" indent="0">
              <a:buNone/>
              <a:defRPr sz="2100" b="1"/>
            </a:lvl7pPr>
            <a:lvl8pPr marL="4158520" indent="0">
              <a:buNone/>
              <a:defRPr sz="2100" b="1"/>
            </a:lvl8pPr>
            <a:lvl9pPr marL="475259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5" y="5918240"/>
            <a:ext cx="4874377" cy="8704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2" y="3971748"/>
            <a:ext cx="4898383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074" indent="0">
              <a:buNone/>
              <a:defRPr sz="2600" b="1"/>
            </a:lvl2pPr>
            <a:lvl3pPr marL="1188149" indent="0">
              <a:buNone/>
              <a:defRPr sz="2300" b="1"/>
            </a:lvl3pPr>
            <a:lvl4pPr marL="1782223" indent="0">
              <a:buNone/>
              <a:defRPr sz="2100" b="1"/>
            </a:lvl4pPr>
            <a:lvl5pPr marL="2376297" indent="0">
              <a:buNone/>
              <a:defRPr sz="2100" b="1"/>
            </a:lvl5pPr>
            <a:lvl6pPr marL="2970371" indent="0">
              <a:buNone/>
              <a:defRPr sz="2100" b="1"/>
            </a:lvl6pPr>
            <a:lvl7pPr marL="3564446" indent="0">
              <a:buNone/>
              <a:defRPr sz="2100" b="1"/>
            </a:lvl7pPr>
            <a:lvl8pPr marL="4158520" indent="0">
              <a:buNone/>
              <a:defRPr sz="2100" b="1"/>
            </a:lvl8pPr>
            <a:lvl9pPr marL="475259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2" y="5918240"/>
            <a:ext cx="4898383" cy="8704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00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72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654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1080135"/>
            <a:ext cx="3716169" cy="378047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2" y="2332795"/>
            <a:ext cx="5833051" cy="1151393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4860608"/>
            <a:ext cx="3716169" cy="9004876"/>
          </a:xfrm>
        </p:spPr>
        <p:txBody>
          <a:bodyPr/>
          <a:lstStyle>
            <a:lvl1pPr marL="0" indent="0">
              <a:buNone/>
              <a:defRPr sz="2100"/>
            </a:lvl1pPr>
            <a:lvl2pPr marL="594074" indent="0">
              <a:buNone/>
              <a:defRPr sz="1800"/>
            </a:lvl2pPr>
            <a:lvl3pPr marL="1188149" indent="0">
              <a:buNone/>
              <a:defRPr sz="1600"/>
            </a:lvl3pPr>
            <a:lvl4pPr marL="1782223" indent="0">
              <a:buNone/>
              <a:defRPr sz="1300"/>
            </a:lvl4pPr>
            <a:lvl5pPr marL="2376297" indent="0">
              <a:buNone/>
              <a:defRPr sz="1300"/>
            </a:lvl5pPr>
            <a:lvl6pPr marL="2970371" indent="0">
              <a:buNone/>
              <a:defRPr sz="1300"/>
            </a:lvl6pPr>
            <a:lvl7pPr marL="3564446" indent="0">
              <a:buNone/>
              <a:defRPr sz="1300"/>
            </a:lvl7pPr>
            <a:lvl8pPr marL="4158520" indent="0">
              <a:buNone/>
              <a:defRPr sz="1300"/>
            </a:lvl8pPr>
            <a:lvl9pPr marL="475259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50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1080135"/>
            <a:ext cx="3716169" cy="378047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2" y="2332795"/>
            <a:ext cx="5833051" cy="11513939"/>
          </a:xfrm>
        </p:spPr>
        <p:txBody>
          <a:bodyPr anchor="t"/>
          <a:lstStyle>
            <a:lvl1pPr marL="0" indent="0">
              <a:buNone/>
              <a:defRPr sz="4200"/>
            </a:lvl1pPr>
            <a:lvl2pPr marL="594074" indent="0">
              <a:buNone/>
              <a:defRPr sz="3600"/>
            </a:lvl2pPr>
            <a:lvl3pPr marL="1188149" indent="0">
              <a:buNone/>
              <a:defRPr sz="3100"/>
            </a:lvl3pPr>
            <a:lvl4pPr marL="1782223" indent="0">
              <a:buNone/>
              <a:defRPr sz="2600"/>
            </a:lvl4pPr>
            <a:lvl5pPr marL="2376297" indent="0">
              <a:buNone/>
              <a:defRPr sz="2600"/>
            </a:lvl5pPr>
            <a:lvl6pPr marL="2970371" indent="0">
              <a:buNone/>
              <a:defRPr sz="2600"/>
            </a:lvl6pPr>
            <a:lvl7pPr marL="3564446" indent="0">
              <a:buNone/>
              <a:defRPr sz="2600"/>
            </a:lvl7pPr>
            <a:lvl8pPr marL="4158520" indent="0">
              <a:buNone/>
              <a:defRPr sz="2600"/>
            </a:lvl8pPr>
            <a:lvl9pPr marL="4752594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4860608"/>
            <a:ext cx="3716169" cy="9004876"/>
          </a:xfrm>
        </p:spPr>
        <p:txBody>
          <a:bodyPr/>
          <a:lstStyle>
            <a:lvl1pPr marL="0" indent="0">
              <a:buNone/>
              <a:defRPr sz="2100"/>
            </a:lvl1pPr>
            <a:lvl2pPr marL="594074" indent="0">
              <a:buNone/>
              <a:defRPr sz="1800"/>
            </a:lvl2pPr>
            <a:lvl3pPr marL="1188149" indent="0">
              <a:buNone/>
              <a:defRPr sz="1600"/>
            </a:lvl3pPr>
            <a:lvl4pPr marL="1782223" indent="0">
              <a:buNone/>
              <a:defRPr sz="1300"/>
            </a:lvl4pPr>
            <a:lvl5pPr marL="2376297" indent="0">
              <a:buNone/>
              <a:defRPr sz="1300"/>
            </a:lvl5pPr>
            <a:lvl6pPr marL="2970371" indent="0">
              <a:buNone/>
              <a:defRPr sz="1300"/>
            </a:lvl6pPr>
            <a:lvl7pPr marL="3564446" indent="0">
              <a:buNone/>
              <a:defRPr sz="1300"/>
            </a:lvl7pPr>
            <a:lvl8pPr marL="4158520" indent="0">
              <a:buNone/>
              <a:defRPr sz="1300"/>
            </a:lvl8pPr>
            <a:lvl9pPr marL="475259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684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4" y="862612"/>
            <a:ext cx="9937790" cy="3131642"/>
          </a:xfrm>
          <a:prstGeom prst="rect">
            <a:avLst/>
          </a:prstGeom>
        </p:spPr>
        <p:txBody>
          <a:bodyPr vert="horz" lIns="113157" tIns="56579" rIns="113157" bIns="565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4" y="4313038"/>
            <a:ext cx="9937790" cy="10280037"/>
          </a:xfrm>
          <a:prstGeom prst="rect">
            <a:avLst/>
          </a:prstGeom>
        </p:spPr>
        <p:txBody>
          <a:bodyPr vert="horz" lIns="113157" tIns="56579" rIns="113157" bIns="5657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15016881"/>
            <a:ext cx="2592467" cy="862608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4403-8CC8-4D48-9D0B-E208552843D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9" y="15016881"/>
            <a:ext cx="3888700" cy="862608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6" y="15016881"/>
            <a:ext cx="2592467" cy="862608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85A8-A217-4209-9015-7E74EF9F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58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8149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037" indent="-297037" algn="l" defTabSz="1188149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91111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186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9260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73334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67408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61483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455557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5049631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74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223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6297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0371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446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58520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52594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4468" y="8396963"/>
            <a:ext cx="9967508" cy="90024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4469" y="12612923"/>
            <a:ext cx="9915052" cy="2083984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4" name="Picture 3" descr="ABCDE_melanoma.png"/>
          <p:cNvPicPr>
            <a:picLocks noChangeAspect="1"/>
          </p:cNvPicPr>
          <p:nvPr/>
        </p:nvPicPr>
        <p:blipFill>
          <a:blip r:embed="rId2" cstate="print"/>
          <a:srcRect r="12184" b="63333"/>
          <a:stretch>
            <a:fillRect/>
          </a:stretch>
        </p:blipFill>
        <p:spPr>
          <a:xfrm>
            <a:off x="604469" y="4045461"/>
            <a:ext cx="9967509" cy="435486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4469" y="2760014"/>
            <a:ext cx="9967508" cy="128544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 ignorați o aluniță care crește, sângerează, prezintă cruste,  este pruriginoasă (mănâncă) sau doare! </a:t>
            </a:r>
          </a:p>
          <a:p>
            <a:pPr algn="ctr" defTabSz="1131570" fontAlgn="base">
              <a:spcBef>
                <a:spcPct val="0"/>
              </a:spcBef>
              <a:spcAft>
                <a:spcPct val="0"/>
              </a:spcAft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„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ABCDE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” 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vă ajută să analizați modificările alunițelor pe care le aveți sau nou apărute. Spuneți medicului dumneavoastră dacă observați chiar și unul dintre aceste aspecte: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739" y="790192"/>
            <a:ext cx="9967508" cy="2025554"/>
          </a:xfrm>
          <a:prstGeom prst="rect">
            <a:avLst/>
          </a:prstGeom>
          <a:solidFill>
            <a:srgbClr val="FF9900"/>
          </a:solidFill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o-RO" sz="25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ProtecȚia solară – un pas important SPRE sănătate!</a:t>
            </a:r>
            <a:endParaRPr lang="ro-RO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CONTROLAȚI REGULAT PIELEA DUMNEAVOASTRĂ ȘI A COPIILOR DUMNEAVOASTRĂ!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o-RO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August 2022</a:t>
            </a:r>
          </a:p>
          <a:p>
            <a:pPr algn="ctr"/>
            <a:r>
              <a:rPr lang="ro-RO" sz="1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Material adresat populației generale și părinților</a:t>
            </a:r>
          </a:p>
        </p:txBody>
      </p:sp>
      <p:pic>
        <p:nvPicPr>
          <p:cNvPr id="7" name="Picture 2" descr="Why And How Skin Cancer Screening Can Save Your Lif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98" t="26746" r="8727" b="41134"/>
          <a:stretch/>
        </p:blipFill>
        <p:spPr bwMode="auto">
          <a:xfrm>
            <a:off x="604469" y="9280123"/>
            <a:ext cx="9915052" cy="3351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468" y="8400331"/>
            <a:ext cx="9364590" cy="818013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ro-RO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Autoexaminarea pentru depistarea cancerului de piele</a:t>
            </a:r>
          </a:p>
          <a:p>
            <a:r>
              <a:rPr lang="ro-RO" sz="25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PAS CU PAS</a:t>
            </a:r>
            <a:endParaRPr lang="en-US" sz="25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52091" y="12589394"/>
            <a:ext cx="1924992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Examinează-ți corpul într-o oglindă</a:t>
            </a:r>
            <a:r>
              <a:rPr lang="en-US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mare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.</a:t>
            </a:r>
            <a:r>
              <a:rPr lang="en-US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Examinează-ți </a:t>
            </a:r>
            <a:r>
              <a:rPr lang="ro-RO" alt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corpul în față și în spate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în oglindă, apoi privește </a:t>
            </a:r>
            <a:r>
              <a:rPr lang="ro-RO" alt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părțile laterale 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cu brațele ridicate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.</a:t>
            </a:r>
            <a:r>
              <a:rPr lang="en-US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461" y="12732650"/>
            <a:ext cx="2204041" cy="1480213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Îndoaie coatele și privește cu atenție 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antebrațele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zona</a:t>
            </a:r>
            <a:r>
              <a:rPr 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subrațel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și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palmele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9973" y="12697537"/>
            <a:ext cx="2204041" cy="1914756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Analizeaz</a:t>
            </a:r>
            <a:r>
              <a:rPr lang="ro-RO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ă 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picioarele</a:t>
            </a:r>
            <a:r>
              <a:rPr lang="en-US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3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Verific</a:t>
            </a:r>
            <a:r>
              <a:rPr lang="ro-RO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ă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partea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 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spate, 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ţ</a:t>
            </a:r>
            <a:r>
              <a:rPr lang="ro-RO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ă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şi 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ă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ţ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ile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laterale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ale 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picioarelor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o-RO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 </a:t>
            </a:r>
            <a:r>
              <a:rPr lang="en-US" sz="13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uita</a:t>
            </a:r>
            <a:r>
              <a:rPr lang="en-US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3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unghii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ă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lpi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3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ş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spa</a:t>
            </a:r>
            <a:r>
              <a:rPr lang="ro-RO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ţ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iile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dintre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degetele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13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picioare</a:t>
            </a:r>
            <a:r>
              <a:rPr lang="en-US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3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616393" y="12718703"/>
            <a:ext cx="198848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Examinează partea din spate a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gâtului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și a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scalpului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cu o oglindă de mână. Desparte părul pentru a te uita mai atent la scalp.</a:t>
            </a:r>
            <a:r>
              <a:rPr lang="en-US" altLang="en-US" sz="1000" dirty="0"/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790169" y="12851025"/>
            <a:ext cx="1729352" cy="12075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În cele din urmă, verifică-ți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spatele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și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fesele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cu o oglindă de mână.</a:t>
            </a:r>
            <a:r>
              <a:rPr lang="en-US" altLang="en-US" sz="1000" dirty="0">
                <a:solidFill>
                  <a:schemeClr val="bg1"/>
                </a:solidFill>
              </a:rPr>
              <a:t> 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1131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4" name="Picture 13" descr="D:\Descarcari Internet\sigl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6307" y="14860982"/>
            <a:ext cx="6405925" cy="58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19600" y="15557397"/>
            <a:ext cx="8349458" cy="452817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o-RO" sz="1000" dirty="0"/>
              <a:t>Material realizat în cadrul subprogramului de evaluare și promovare a sănătății și </a:t>
            </a:r>
            <a:r>
              <a:rPr lang="ro-RO" sz="1200" dirty="0"/>
              <a:t>educație</a:t>
            </a:r>
            <a:r>
              <a:rPr lang="ro-RO" sz="1000" dirty="0"/>
              <a:t> pentru sănătate al Ministerului Sănătății – pentru distribuție gratuită</a:t>
            </a:r>
            <a:endParaRPr lang="en-US" sz="10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94328" y="6125109"/>
            <a:ext cx="1554566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spcBef>
                <a:spcPct val="0"/>
              </a:spcBef>
              <a:spcAft>
                <a:spcPts val="1733"/>
              </a:spcAft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Asimetrie</a:t>
            </a:r>
            <a:r>
              <a:rPr lang="ro-RO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435437" y="6134869"/>
            <a:ext cx="1737456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Bordură </a:t>
            </a:r>
          </a:p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neregulată</a:t>
            </a:r>
            <a:r>
              <a:rPr lang="ro-RO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935386" y="6230215"/>
            <a:ext cx="1463121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Culoare inegală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601426" y="7801231"/>
            <a:ext cx="1463121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Diametru 6</a:t>
            </a:r>
            <a:r>
              <a:rPr lang="ro-RO" sz="1700" dirty="0">
                <a:solidFill>
                  <a:schemeClr val="bg1"/>
                </a:solidFill>
                <a:latin typeface="Times New Roman"/>
                <a:cs typeface="Times New Roman"/>
              </a:rPr>
              <a:t>&gt;mm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97930" y="7685773"/>
            <a:ext cx="3474912" cy="623248"/>
          </a:xfrm>
          <a:prstGeom prst="rect">
            <a:avLst/>
          </a:prstGeom>
        </p:spPr>
        <p:txBody>
          <a:bodyPr wrap="square" lIns="113157" tIns="56579" rIns="113157" bIns="56579">
            <a:spAutoFit/>
          </a:bodyPr>
          <a:lstStyle/>
          <a:p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Evoluție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o-RO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aluniță care arată diferit de restul sau își schimbă mărimea forma, culoarea)</a:t>
            </a:r>
            <a:endParaRPr lang="en-US" sz="2000" dirty="0"/>
          </a:p>
        </p:txBody>
      </p:sp>
      <p:pic>
        <p:nvPicPr>
          <p:cNvPr id="21" name="Picture 20" descr="sigla sibi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2444" y="14780634"/>
            <a:ext cx="694089" cy="4480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08621" y="15251290"/>
            <a:ext cx="1535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" b="1" dirty="0" smtClean="0">
                <a:latin typeface="Times New Roman" pitchFamily="18" charset="0"/>
                <a:cs typeface="Times New Roman" pitchFamily="18" charset="0"/>
              </a:rPr>
              <a:t>DIRECȚIA DE SĂNĂTATE </a:t>
            </a:r>
          </a:p>
          <a:p>
            <a:pPr algn="ctr"/>
            <a:r>
              <a:rPr lang="ro-RO" sz="600" b="1" dirty="0" smtClean="0">
                <a:latin typeface="Times New Roman" pitchFamily="18" charset="0"/>
                <a:cs typeface="Times New Roman" pitchFamily="18" charset="0"/>
              </a:rPr>
              <a:t>PUBLICĂ SIBIU</a:t>
            </a:r>
            <a:endParaRPr lang="en-GB" sz="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2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256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Sorina Irimie</dc:creator>
  <cp:lastModifiedBy>maria.chioran</cp:lastModifiedBy>
  <cp:revision>16</cp:revision>
  <cp:lastPrinted>2022-06-07T08:06:28Z</cp:lastPrinted>
  <dcterms:created xsi:type="dcterms:W3CDTF">2022-06-07T07:44:18Z</dcterms:created>
  <dcterms:modified xsi:type="dcterms:W3CDTF">2022-08-01T10:15:02Z</dcterms:modified>
</cp:coreProperties>
</file>