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1522075" cy="16202025"/>
  <p:notesSz cx="6797675" cy="9926638"/>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1" d="100"/>
          <a:sy n="91" d="100"/>
        </p:scale>
        <p:origin x="330" y="1932"/>
      </p:cViewPr>
      <p:guideLst>
        <p:guide orient="horz" pos="5103"/>
        <p:guide pos="3629"/>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177452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75685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3181602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77C015-02A5-4B93-9A31-BC41505DE97F}"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903506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77C015-02A5-4B93-9A31-BC41505DE97F}" type="datetimeFigureOut">
              <a:rPr lang="en-US" smtClean="0"/>
              <a:pPr/>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260665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77C015-02A5-4B93-9A31-BC41505DE97F}"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140186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77C015-02A5-4B93-9A31-BC41505DE97F}" type="datetimeFigureOut">
              <a:rPr lang="en-US" smtClean="0"/>
              <a:pPr/>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103502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77C015-02A5-4B93-9A31-BC41505DE97F}" type="datetimeFigureOut">
              <a:rPr lang="en-US" smtClean="0"/>
              <a:pPr/>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338564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7C015-02A5-4B93-9A31-BC41505DE97F}" type="datetimeFigureOut">
              <a:rPr lang="en-US" smtClean="0"/>
              <a:pPr/>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24370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2877C015-02A5-4B93-9A31-BC41505DE97F}"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167960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2877C015-02A5-4B93-9A31-BC41505DE97F}" type="datetimeFigureOut">
              <a:rPr lang="en-US" smtClean="0"/>
              <a:pPr/>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787236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2877C015-02A5-4B93-9A31-BC41505DE97F}" type="datetimeFigureOut">
              <a:rPr lang="en-US" smtClean="0"/>
              <a:pPr/>
              <a:t>8/1/2022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3AB7FAB2-62BF-4732-9761-61981BB52074}" type="slidenum">
              <a:rPr lang="en-US" smtClean="0"/>
              <a:pPr/>
              <a:t>‹#›</a:t>
            </a:fld>
            <a:endParaRPr lang="en-US"/>
          </a:p>
        </p:txBody>
      </p:sp>
    </p:spTree>
    <p:extLst>
      <p:ext uri="{BB962C8B-B14F-4D97-AF65-F5344CB8AC3E}">
        <p14:creationId xmlns="" xmlns:p14="http://schemas.microsoft.com/office/powerpoint/2010/main" val="290485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Young female doctor holding empty blank board Vector Image"/>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l="17747" r="26151" b="8794"/>
          <a:stretch/>
        </p:blipFill>
        <p:spPr bwMode="auto">
          <a:xfrm>
            <a:off x="8575833" y="3689139"/>
            <a:ext cx="2750180" cy="7176638"/>
          </a:xfrm>
          <a:prstGeom prst="rect">
            <a:avLst/>
          </a:prstGeom>
          <a:noFill/>
          <a:extLst>
            <a:ext uri="{909E8E84-426E-40DD-AFC4-6F175D3DCCD1}">
              <a14:hiddenFill xmlns="" xmlns:a14="http://schemas.microsoft.com/office/drawing/2010/main">
                <a:solidFill>
                  <a:srgbClr val="FFFFFF"/>
                </a:solidFill>
              </a14:hiddenFill>
            </a:ext>
          </a:extLst>
        </p:spPr>
      </p:pic>
      <p:pic>
        <p:nvPicPr>
          <p:cNvPr id="4" name="Picture 3"/>
          <p:cNvPicPr>
            <a:picLocks noChangeAspect="1"/>
          </p:cNvPicPr>
          <p:nvPr/>
        </p:nvPicPr>
        <p:blipFill rotWithShape="1">
          <a:blip r:embed="rId3" cstate="print">
            <a:extLst>
              <a:ext uri="{28A0092B-C50C-407E-A947-70E740481C1C}">
                <a14:useLocalDpi xmlns="" xmlns:a14="http://schemas.microsoft.com/office/drawing/2010/main" val="0"/>
              </a:ext>
            </a:extLst>
          </a:blip>
          <a:srcRect t="7215" r="67811" b="35934"/>
          <a:stretch/>
        </p:blipFill>
        <p:spPr>
          <a:xfrm>
            <a:off x="743959" y="3746473"/>
            <a:ext cx="4463759" cy="7649867"/>
          </a:xfrm>
          <a:prstGeom prst="rect">
            <a:avLst/>
          </a:prstGeom>
        </p:spPr>
      </p:pic>
      <p:pic>
        <p:nvPicPr>
          <p:cNvPr id="5" name="Picture 4"/>
          <p:cNvPicPr>
            <a:picLocks noChangeAspect="1"/>
          </p:cNvPicPr>
          <p:nvPr/>
        </p:nvPicPr>
        <p:blipFill rotWithShape="1">
          <a:blip r:embed="rId3" cstate="print">
            <a:extLst>
              <a:ext uri="{28A0092B-C50C-407E-A947-70E740481C1C}">
                <a14:useLocalDpi xmlns="" xmlns:a14="http://schemas.microsoft.com/office/drawing/2010/main" val="0"/>
              </a:ext>
            </a:extLst>
          </a:blip>
          <a:srcRect l="32271" t="5599" r="45986" b="34913"/>
          <a:stretch/>
        </p:blipFill>
        <p:spPr>
          <a:xfrm>
            <a:off x="5123635" y="3579579"/>
            <a:ext cx="3310620" cy="8004677"/>
          </a:xfrm>
          <a:prstGeom prst="rect">
            <a:avLst/>
          </a:prstGeom>
        </p:spPr>
      </p:pic>
      <p:pic>
        <p:nvPicPr>
          <p:cNvPr id="6" name="Picture 5"/>
          <p:cNvPicPr>
            <a:picLocks noChangeAspect="1"/>
          </p:cNvPicPr>
          <p:nvPr/>
        </p:nvPicPr>
        <p:blipFill rotWithShape="1">
          <a:blip r:embed="rId3" cstate="print">
            <a:extLst>
              <a:ext uri="{28A0092B-C50C-407E-A947-70E740481C1C}">
                <a14:useLocalDpi xmlns="" xmlns:a14="http://schemas.microsoft.com/office/drawing/2010/main" val="0"/>
              </a:ext>
            </a:extLst>
          </a:blip>
          <a:srcRect t="64941" r="12555" b="7475"/>
          <a:stretch/>
        </p:blipFill>
        <p:spPr>
          <a:xfrm>
            <a:off x="743959" y="11354184"/>
            <a:ext cx="10546113" cy="3531906"/>
          </a:xfrm>
          <a:prstGeom prst="rect">
            <a:avLst/>
          </a:prstGeom>
        </p:spPr>
      </p:pic>
      <p:sp>
        <p:nvSpPr>
          <p:cNvPr id="8" name="Rectangle 7"/>
          <p:cNvSpPr/>
          <p:nvPr/>
        </p:nvSpPr>
        <p:spPr>
          <a:xfrm>
            <a:off x="636990" y="650814"/>
            <a:ext cx="10599918" cy="1811313"/>
          </a:xfrm>
          <a:prstGeom prst="rect">
            <a:avLst/>
          </a:prstGeom>
          <a:solidFill>
            <a:srgbClr val="FF9900"/>
          </a:solidFill>
        </p:spPr>
        <p:txBody>
          <a:bodyPr wrap="square" lIns="113157" tIns="56579" rIns="113157" bIns="56579">
            <a:spAutoFit/>
          </a:bodyPr>
          <a:lstStyle/>
          <a:p>
            <a:pPr algn="ctr"/>
            <a:r>
              <a:rPr lang="ro-RO" sz="4000" b="1" cap="all" dirty="0">
                <a:solidFill>
                  <a:schemeClr val="bg1"/>
                </a:solidFill>
              </a:rPr>
              <a:t>ProtecȚia solară – un pas important SPRE sănătate!</a:t>
            </a:r>
            <a:endParaRPr lang="ro-RO" sz="4000" dirty="0">
              <a:solidFill>
                <a:schemeClr val="bg1"/>
              </a:solidFill>
            </a:endParaRPr>
          </a:p>
          <a:p>
            <a:pPr algn="ctr"/>
            <a:r>
              <a:rPr lang="ro-RO" sz="1500" dirty="0">
                <a:ln w="0"/>
                <a:solidFill>
                  <a:schemeClr val="bg1"/>
                </a:solidFill>
                <a:effectLst>
                  <a:outerShdw blurRad="38100" dist="19050" dir="2700000" algn="tl" rotWithShape="0">
                    <a:schemeClr val="dk1">
                      <a:alpha val="40000"/>
                    </a:schemeClr>
                  </a:outerShdw>
                </a:effectLst>
                <a:latin typeface="Verdana" panose="020B0604030504040204" pitchFamily="34" charset="0"/>
                <a:ea typeface="Verdana" panose="020B0604030504040204" pitchFamily="34" charset="0"/>
                <a:cs typeface="Arial" pitchFamily="34" charset="0"/>
              </a:rPr>
              <a:t>August 2022</a:t>
            </a:r>
          </a:p>
          <a:p>
            <a:pPr algn="ctr"/>
            <a:r>
              <a:rPr lang="ro-RO" sz="1400" dirty="0">
                <a:ln w="0"/>
                <a:solidFill>
                  <a:schemeClr val="bg1"/>
                </a:solidFill>
                <a:effectLst>
                  <a:outerShdw blurRad="38100" dist="19050" dir="2700000" algn="tl" rotWithShape="0">
                    <a:schemeClr val="dk1">
                      <a:alpha val="40000"/>
                    </a:schemeClr>
                  </a:outerShdw>
                </a:effectLst>
                <a:latin typeface="Verdana" panose="020B0604030504040204" pitchFamily="34" charset="0"/>
                <a:ea typeface="Verdana" panose="020B0604030504040204" pitchFamily="34" charset="0"/>
                <a:cs typeface="Arial" pitchFamily="34" charset="0"/>
              </a:rPr>
              <a:t>Material adresat populației generale</a:t>
            </a:r>
          </a:p>
        </p:txBody>
      </p:sp>
      <p:pic>
        <p:nvPicPr>
          <p:cNvPr id="9" name="Picture 8" descr="D:\Descarcari Internet\sigle.png"/>
          <p:cNvPicPr/>
          <p:nvPr/>
        </p:nvPicPr>
        <p:blipFill>
          <a:blip r:embed="rId4" cstate="print"/>
          <a:srcRect/>
          <a:stretch>
            <a:fillRect/>
          </a:stretch>
        </p:blipFill>
        <p:spPr bwMode="auto">
          <a:xfrm>
            <a:off x="1993678" y="15032452"/>
            <a:ext cx="6309708" cy="771525"/>
          </a:xfrm>
          <a:prstGeom prst="rect">
            <a:avLst/>
          </a:prstGeom>
          <a:noFill/>
          <a:ln w="9525">
            <a:noFill/>
            <a:miter lim="800000"/>
            <a:headEnd/>
            <a:tailEnd/>
          </a:ln>
        </p:spPr>
      </p:pic>
      <p:sp>
        <p:nvSpPr>
          <p:cNvPr id="10" name="TextBox 9"/>
          <p:cNvSpPr txBox="1"/>
          <p:nvPr/>
        </p:nvSpPr>
        <p:spPr>
          <a:xfrm>
            <a:off x="1662567" y="15699726"/>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11" name="TextBox 10"/>
          <p:cNvSpPr txBox="1"/>
          <p:nvPr/>
        </p:nvSpPr>
        <p:spPr>
          <a:xfrm>
            <a:off x="1456920" y="2517337"/>
            <a:ext cx="8536937" cy="1051731"/>
          </a:xfrm>
          <a:prstGeom prst="rect">
            <a:avLst/>
          </a:prstGeom>
          <a:noFill/>
        </p:spPr>
        <p:txBody>
          <a:bodyPr wrap="square" lIns="113157" tIns="56579" rIns="113157" bIns="56579" rtlCol="0">
            <a:spAutoFit/>
          </a:bodyPr>
          <a:lstStyle/>
          <a:p>
            <a:pPr algn="ctr"/>
            <a:r>
              <a:rPr lang="ro-RO" sz="3000" dirty="0">
                <a:solidFill>
                  <a:srgbClr val="0099CC"/>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CE TREBUIE SĂ ȘTIȚI DESPRE PROTECȚIA SOLARĂ</a:t>
            </a:r>
            <a:endParaRPr lang="en-US" sz="3000" dirty="0">
              <a:solidFill>
                <a:srgbClr val="0099CC"/>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12" name="TextBox 11"/>
          <p:cNvSpPr txBox="1"/>
          <p:nvPr/>
        </p:nvSpPr>
        <p:spPr>
          <a:xfrm>
            <a:off x="1101992" y="3741772"/>
            <a:ext cx="3571006" cy="350577"/>
          </a:xfrm>
          <a:prstGeom prst="rect">
            <a:avLst/>
          </a:prstGeom>
          <a:noFill/>
        </p:spPr>
        <p:txBody>
          <a:bodyPr wrap="square" lIns="113157" tIns="56579" rIns="113157" bIns="56579" rtlCol="0">
            <a:spAutoFit/>
          </a:bodyPr>
          <a:lstStyle/>
          <a:p>
            <a:pPr algn="ctr"/>
            <a:r>
              <a:rPr lang="ro-RO" sz="1500" b="1" dirty="0">
                <a:latin typeface="Verdana" panose="020B0604030504040204" pitchFamily="34" charset="0"/>
                <a:ea typeface="Verdana" panose="020B0604030504040204" pitchFamily="34" charset="0"/>
              </a:rPr>
              <a:t>ZONE PREDISPUSE LA ARSURI</a:t>
            </a:r>
            <a:endParaRPr lang="en-US" sz="1500" b="1" dirty="0">
              <a:latin typeface="Verdana" panose="020B0604030504040204" pitchFamily="34" charset="0"/>
              <a:ea typeface="Verdana" panose="020B0604030504040204" pitchFamily="34" charset="0"/>
            </a:endParaRPr>
          </a:p>
        </p:txBody>
      </p:sp>
      <p:sp>
        <p:nvSpPr>
          <p:cNvPr id="13" name="TextBox 12"/>
          <p:cNvSpPr txBox="1"/>
          <p:nvPr/>
        </p:nvSpPr>
        <p:spPr>
          <a:xfrm>
            <a:off x="751217" y="4322276"/>
            <a:ext cx="911351"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SEVERE</a:t>
            </a:r>
            <a:endParaRPr lang="en-US" sz="1200" b="1" dirty="0">
              <a:latin typeface="Verdana" panose="020B0604030504040204" pitchFamily="34" charset="0"/>
              <a:ea typeface="Verdana" panose="020B0604030504040204" pitchFamily="34" charset="0"/>
            </a:endParaRPr>
          </a:p>
        </p:txBody>
      </p:sp>
      <p:sp>
        <p:nvSpPr>
          <p:cNvPr id="14" name="TextBox 13"/>
          <p:cNvSpPr txBox="1"/>
          <p:nvPr/>
        </p:nvSpPr>
        <p:spPr>
          <a:xfrm>
            <a:off x="3390229" y="4322276"/>
            <a:ext cx="1153139"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UȘOARE</a:t>
            </a:r>
            <a:endParaRPr lang="en-US" sz="1200" b="1" dirty="0">
              <a:latin typeface="Verdana" panose="020B0604030504040204" pitchFamily="34" charset="0"/>
              <a:ea typeface="Verdana" panose="020B0604030504040204" pitchFamily="34" charset="0"/>
            </a:endParaRPr>
          </a:p>
        </p:txBody>
      </p:sp>
      <p:sp>
        <p:nvSpPr>
          <p:cNvPr id="15" name="TextBox 14"/>
          <p:cNvSpPr txBox="1"/>
          <p:nvPr/>
        </p:nvSpPr>
        <p:spPr>
          <a:xfrm>
            <a:off x="2187989" y="4325412"/>
            <a:ext cx="911351" cy="298929"/>
          </a:xfrm>
          <a:prstGeom prst="rect">
            <a:avLst/>
          </a:prstGeom>
          <a:noFill/>
        </p:spPr>
        <p:txBody>
          <a:bodyPr wrap="square" lIns="113157" tIns="56579" rIns="113157" bIns="56579" rtlCol="0">
            <a:spAutoFit/>
          </a:bodyPr>
          <a:lstStyle/>
          <a:p>
            <a:r>
              <a:rPr lang="ro-RO" sz="1200" b="1" dirty="0">
                <a:latin typeface="Verdana" panose="020B0604030504040204" pitchFamily="34" charset="0"/>
                <a:ea typeface="Verdana" panose="020B0604030504040204" pitchFamily="34" charset="0"/>
              </a:rPr>
              <a:t>MEDII</a:t>
            </a:r>
            <a:endParaRPr lang="en-US" sz="1200" b="1" dirty="0">
              <a:latin typeface="Verdana" panose="020B0604030504040204" pitchFamily="34" charset="0"/>
              <a:ea typeface="Verdana" panose="020B0604030504040204" pitchFamily="34" charset="0"/>
            </a:endParaRPr>
          </a:p>
        </p:txBody>
      </p:sp>
      <p:sp>
        <p:nvSpPr>
          <p:cNvPr id="16" name="TextBox 15"/>
          <p:cNvSpPr txBox="1"/>
          <p:nvPr/>
        </p:nvSpPr>
        <p:spPr>
          <a:xfrm>
            <a:off x="5337348" y="3741772"/>
            <a:ext cx="3025729" cy="545341"/>
          </a:xfrm>
          <a:prstGeom prst="rect">
            <a:avLst/>
          </a:prstGeom>
          <a:noFill/>
        </p:spPr>
        <p:txBody>
          <a:bodyPr wrap="square" lIns="113157" tIns="56579" rIns="113157" bIns="56579" rtlCol="0">
            <a:spAutoFit/>
          </a:bodyPr>
          <a:lstStyle/>
          <a:p>
            <a:pPr algn="ctr"/>
            <a:r>
              <a:rPr lang="ro-RO" sz="1400" b="1" dirty="0">
                <a:solidFill>
                  <a:srgbClr val="FF9900"/>
                </a:solidFill>
                <a:latin typeface="Verdana" panose="020B0604030504040204" pitchFamily="34" charset="0"/>
                <a:ea typeface="Verdana" panose="020B0604030504040204" pitchFamily="34" charset="0"/>
              </a:rPr>
              <a:t>ALIMENTE CARE FAVORIZEAZĂ BRONZAREA</a:t>
            </a:r>
            <a:endParaRPr lang="en-US" sz="1400" b="1" dirty="0">
              <a:solidFill>
                <a:srgbClr val="FF9900"/>
              </a:solidFill>
              <a:latin typeface="Verdana" panose="020B0604030504040204" pitchFamily="34" charset="0"/>
              <a:ea typeface="Verdana" panose="020B0604030504040204" pitchFamily="34" charset="0"/>
            </a:endParaRPr>
          </a:p>
        </p:txBody>
      </p:sp>
      <p:sp>
        <p:nvSpPr>
          <p:cNvPr id="17" name="TextBox 16"/>
          <p:cNvSpPr txBox="1"/>
          <p:nvPr/>
        </p:nvSpPr>
        <p:spPr>
          <a:xfrm>
            <a:off x="5763993" y="7452197"/>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Cantalup</a:t>
            </a:r>
            <a:endParaRPr lang="en-US" sz="1100" b="1" dirty="0">
              <a:latin typeface="Verdana" panose="020B0604030504040204" pitchFamily="34" charset="0"/>
              <a:ea typeface="Verdana" panose="020B0604030504040204" pitchFamily="34" charset="0"/>
            </a:endParaRPr>
          </a:p>
        </p:txBody>
      </p:sp>
      <p:sp>
        <p:nvSpPr>
          <p:cNvPr id="18" name="TextBox 17"/>
          <p:cNvSpPr txBox="1"/>
          <p:nvPr/>
        </p:nvSpPr>
        <p:spPr>
          <a:xfrm>
            <a:off x="5742439" y="7744344"/>
            <a:ext cx="1232182"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Pepene roșu</a:t>
            </a:r>
            <a:endParaRPr lang="en-US" sz="1100" b="1" dirty="0">
              <a:latin typeface="Verdana" panose="020B0604030504040204" pitchFamily="34" charset="0"/>
              <a:ea typeface="Verdana" panose="020B0604030504040204" pitchFamily="34" charset="0"/>
            </a:endParaRPr>
          </a:p>
        </p:txBody>
      </p:sp>
      <p:sp>
        <p:nvSpPr>
          <p:cNvPr id="19" name="TextBox 18"/>
          <p:cNvSpPr txBox="1"/>
          <p:nvPr/>
        </p:nvSpPr>
        <p:spPr>
          <a:xfrm>
            <a:off x="5725389" y="8085179"/>
            <a:ext cx="1402677" cy="45281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Fructe de mare</a:t>
            </a:r>
            <a:endParaRPr lang="en-US" sz="1100" b="1" dirty="0">
              <a:latin typeface="Verdana" panose="020B0604030504040204" pitchFamily="34" charset="0"/>
              <a:ea typeface="Verdana" panose="020B0604030504040204" pitchFamily="34" charset="0"/>
            </a:endParaRPr>
          </a:p>
        </p:txBody>
      </p:sp>
      <p:sp>
        <p:nvSpPr>
          <p:cNvPr id="20" name="TextBox 19"/>
          <p:cNvSpPr txBox="1"/>
          <p:nvPr/>
        </p:nvSpPr>
        <p:spPr>
          <a:xfrm>
            <a:off x="5774987" y="8426013"/>
            <a:ext cx="1199634"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Roșii</a:t>
            </a:r>
            <a:endParaRPr lang="en-US" sz="1100" b="1" dirty="0">
              <a:latin typeface="Verdana" panose="020B0604030504040204" pitchFamily="34" charset="0"/>
              <a:ea typeface="Verdana" panose="020B0604030504040204" pitchFamily="34" charset="0"/>
            </a:endParaRPr>
          </a:p>
        </p:txBody>
      </p:sp>
      <p:sp>
        <p:nvSpPr>
          <p:cNvPr id="21" name="TextBox 20"/>
          <p:cNvSpPr txBox="1"/>
          <p:nvPr/>
        </p:nvSpPr>
        <p:spPr>
          <a:xfrm>
            <a:off x="7229511" y="7452197"/>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Morcovi</a:t>
            </a:r>
            <a:endParaRPr lang="en-US" sz="1100" b="1" dirty="0">
              <a:latin typeface="Verdana" panose="020B0604030504040204" pitchFamily="34" charset="0"/>
              <a:ea typeface="Verdana" panose="020B0604030504040204" pitchFamily="34" charset="0"/>
            </a:endParaRPr>
          </a:p>
        </p:txBody>
      </p:sp>
      <p:sp>
        <p:nvSpPr>
          <p:cNvPr id="22" name="TextBox 21"/>
          <p:cNvSpPr txBox="1"/>
          <p:nvPr/>
        </p:nvSpPr>
        <p:spPr>
          <a:xfrm>
            <a:off x="7316098" y="7744344"/>
            <a:ext cx="774464"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Caise</a:t>
            </a:r>
            <a:endParaRPr lang="en-US" sz="1100" b="1" dirty="0">
              <a:latin typeface="Verdana" panose="020B0604030504040204" pitchFamily="34" charset="0"/>
              <a:ea typeface="Verdana" panose="020B0604030504040204" pitchFamily="34" charset="0"/>
            </a:endParaRPr>
          </a:p>
        </p:txBody>
      </p:sp>
      <p:sp>
        <p:nvSpPr>
          <p:cNvPr id="23" name="TextBox 22"/>
          <p:cNvSpPr txBox="1"/>
          <p:nvPr/>
        </p:nvSpPr>
        <p:spPr>
          <a:xfrm>
            <a:off x="7245328" y="8085179"/>
            <a:ext cx="845233"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Spanac</a:t>
            </a:r>
            <a:endParaRPr lang="en-US" sz="1100" b="1" dirty="0">
              <a:latin typeface="Verdana" panose="020B0604030504040204" pitchFamily="34" charset="0"/>
              <a:ea typeface="Verdana" panose="020B0604030504040204" pitchFamily="34" charset="0"/>
            </a:endParaRPr>
          </a:p>
        </p:txBody>
      </p:sp>
      <p:sp>
        <p:nvSpPr>
          <p:cNvPr id="24" name="TextBox 23"/>
          <p:cNvSpPr txBox="1"/>
          <p:nvPr/>
        </p:nvSpPr>
        <p:spPr>
          <a:xfrm>
            <a:off x="7276117" y="8439491"/>
            <a:ext cx="1367027" cy="292147"/>
          </a:xfrm>
          <a:prstGeom prst="rect">
            <a:avLst/>
          </a:prstGeom>
          <a:noFill/>
        </p:spPr>
        <p:txBody>
          <a:bodyPr wrap="square" lIns="113157" tIns="56579" rIns="113157" bIns="56579" rtlCol="0">
            <a:spAutoFit/>
          </a:bodyPr>
          <a:lstStyle/>
          <a:p>
            <a:r>
              <a:rPr lang="ro-RO" sz="1100" b="1" dirty="0">
                <a:latin typeface="Verdana" panose="020B0604030504040204" pitchFamily="34" charset="0"/>
                <a:ea typeface="Verdana" panose="020B0604030504040204" pitchFamily="34" charset="0"/>
              </a:rPr>
              <a:t>Sparanghel</a:t>
            </a:r>
            <a:endParaRPr lang="en-US" sz="1100" b="1" dirty="0">
              <a:latin typeface="Verdana" panose="020B0604030504040204" pitchFamily="34" charset="0"/>
              <a:ea typeface="Verdana" panose="020B0604030504040204" pitchFamily="34" charset="0"/>
            </a:endParaRPr>
          </a:p>
        </p:txBody>
      </p:sp>
      <p:sp>
        <p:nvSpPr>
          <p:cNvPr id="25" name="TextBox 24"/>
          <p:cNvSpPr txBox="1"/>
          <p:nvPr/>
        </p:nvSpPr>
        <p:spPr>
          <a:xfrm>
            <a:off x="5269525" y="8735648"/>
            <a:ext cx="3093552" cy="1285448"/>
          </a:xfrm>
          <a:prstGeom prst="rect">
            <a:avLst/>
          </a:prstGeom>
          <a:noFill/>
        </p:spPr>
        <p:txBody>
          <a:bodyPr wrap="square" lIns="113157" tIns="56579" rIns="113157" bIns="56579" rtlCol="0">
            <a:spAutoFit/>
          </a:bodyPr>
          <a:lstStyle/>
          <a:p>
            <a:pPr algn="ctr"/>
            <a:r>
              <a:rPr lang="ro-RO" sz="1500" dirty="0"/>
              <a:t>Pepenele galben (cantalup), caisele, tomatele, morcovii și alte legume și fructe bogate în carotenoid favorizează bronzarea  și aduc </a:t>
            </a:r>
          </a:p>
          <a:p>
            <a:pPr algn="ctr"/>
            <a:r>
              <a:rPr lang="ro-RO" sz="1500" dirty="0"/>
              <a:t>și alte beneficii pentru sănătate.</a:t>
            </a:r>
            <a:endParaRPr lang="en-US" sz="1500" dirty="0"/>
          </a:p>
        </p:txBody>
      </p:sp>
      <p:sp>
        <p:nvSpPr>
          <p:cNvPr id="27" name="Rectangle 26"/>
          <p:cNvSpPr/>
          <p:nvPr/>
        </p:nvSpPr>
        <p:spPr>
          <a:xfrm>
            <a:off x="8643144" y="5655209"/>
            <a:ext cx="1675085" cy="2330254"/>
          </a:xfrm>
          <a:prstGeom prst="rect">
            <a:avLst/>
          </a:prstGeom>
        </p:spPr>
        <p:txBody>
          <a:bodyPr wrap="square" lIns="113157" tIns="56579" rIns="113157" bIns="56579">
            <a:spAutoFit/>
          </a:bodyPr>
          <a:lstStyle/>
          <a:p>
            <a:pPr algn="ctr"/>
            <a:r>
              <a:rPr lang="ro-RO" sz="1200" dirty="0">
                <a:latin typeface="Verdana" panose="020B0604030504040204" pitchFamily="34" charset="0"/>
                <a:ea typeface="Verdana" panose="020B0604030504040204" pitchFamily="34" charset="0"/>
              </a:rPr>
              <a:t>Unele persoane consideră că protecția solară este necesară doar când petrec timp la plaja, lac sau piscină. </a:t>
            </a:r>
          </a:p>
          <a:p>
            <a:pPr algn="ctr"/>
            <a:r>
              <a:rPr lang="ro-RO" sz="1200" dirty="0">
                <a:latin typeface="Verdana" panose="020B0604030504040204" pitchFamily="34" charset="0"/>
                <a:ea typeface="Verdana" panose="020B0604030504040204" pitchFamily="34" charset="0"/>
              </a:rPr>
              <a:t>În realitate,  expunerea solară se produce de fiecare dată când stați în soare!</a:t>
            </a:r>
            <a:endParaRPr lang="en-US" sz="1200" dirty="0">
              <a:latin typeface="Verdana" panose="020B0604030504040204" pitchFamily="34" charset="0"/>
              <a:ea typeface="Verdana" panose="020B0604030504040204" pitchFamily="34" charset="0"/>
            </a:endParaRPr>
          </a:p>
        </p:txBody>
      </p:sp>
      <p:sp>
        <p:nvSpPr>
          <p:cNvPr id="30" name="TextBox 29"/>
          <p:cNvSpPr txBox="1"/>
          <p:nvPr/>
        </p:nvSpPr>
        <p:spPr>
          <a:xfrm>
            <a:off x="743960" y="13162293"/>
            <a:ext cx="2425594" cy="1730090"/>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Pălăria, ochelarii</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În afară de piele, radiația solară lezează și ochii. Aceasta poate conduce la cataractă mai târziu în viață. Purtați ochelari de soare cu protecție UV 100% pentru a vă proteja ochii.</a:t>
            </a:r>
            <a:endParaRPr lang="en-US" sz="1100" dirty="0">
              <a:solidFill>
                <a:schemeClr val="bg1"/>
              </a:solidFill>
              <a:latin typeface="Verdana" panose="020B0604030504040204" pitchFamily="34" charset="0"/>
              <a:ea typeface="Verdana" panose="020B0604030504040204" pitchFamily="34" charset="0"/>
            </a:endParaRPr>
          </a:p>
        </p:txBody>
      </p:sp>
      <p:sp>
        <p:nvSpPr>
          <p:cNvPr id="31" name="TextBox 30"/>
          <p:cNvSpPr txBox="1"/>
          <p:nvPr/>
        </p:nvSpPr>
        <p:spPr>
          <a:xfrm>
            <a:off x="3169554" y="13194494"/>
            <a:ext cx="1380414" cy="1441260"/>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Apa </a:t>
            </a:r>
          </a:p>
          <a:p>
            <a:pPr algn="ctr"/>
            <a:endParaRPr lang="ro-RO" sz="1100" b="1"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Consumați suficientă apă pentru a vă menține pielea hidratată.</a:t>
            </a:r>
          </a:p>
        </p:txBody>
      </p:sp>
      <p:sp>
        <p:nvSpPr>
          <p:cNvPr id="32" name="TextBox 31"/>
          <p:cNvSpPr txBox="1"/>
          <p:nvPr/>
        </p:nvSpPr>
        <p:spPr>
          <a:xfrm>
            <a:off x="4556832" y="13145802"/>
            <a:ext cx="2436311" cy="1733408"/>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Creme de protecție solară</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Factorul de protecție solară (SPF) este utilizat în funcție de gradul de pigmentare al pielii pentru protecția față de razele UVA și UVB</a:t>
            </a:r>
            <a:r>
              <a:rPr lang="ro-RO" sz="1200" dirty="0">
                <a:solidFill>
                  <a:schemeClr val="bg1"/>
                </a:solidFill>
                <a:latin typeface="Verdana" panose="020B0604030504040204" pitchFamily="34" charset="0"/>
                <a:ea typeface="Verdana" panose="020B0604030504040204" pitchFamily="34" charset="0"/>
              </a:rPr>
              <a:t>. </a:t>
            </a:r>
            <a:endParaRPr lang="en-US" sz="1200" dirty="0">
              <a:solidFill>
                <a:schemeClr val="bg1"/>
              </a:solidFill>
              <a:latin typeface="Verdana" panose="020B0604030504040204" pitchFamily="34" charset="0"/>
              <a:ea typeface="Verdana" panose="020B0604030504040204" pitchFamily="34" charset="0"/>
            </a:endParaRPr>
          </a:p>
        </p:txBody>
      </p:sp>
      <p:sp>
        <p:nvSpPr>
          <p:cNvPr id="33" name="TextBox 32"/>
          <p:cNvSpPr txBox="1"/>
          <p:nvPr/>
        </p:nvSpPr>
        <p:spPr>
          <a:xfrm>
            <a:off x="6886678" y="13167492"/>
            <a:ext cx="2457584" cy="1791836"/>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Timpul corect</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Razele soarelui sunt cele mai puternice între 10 am și 4pm și este important să se limiteze expunerea în acest interval de timp. Chiar dacă zilele sunt noroase și mai răcoroase razele UV sunt prezente.</a:t>
            </a:r>
            <a:endParaRPr lang="en-US" sz="1100" dirty="0">
              <a:solidFill>
                <a:schemeClr val="bg1"/>
              </a:solidFill>
              <a:latin typeface="Verdana" panose="020B0604030504040204" pitchFamily="34" charset="0"/>
              <a:ea typeface="Verdana" panose="020B0604030504040204" pitchFamily="34" charset="0"/>
            </a:endParaRPr>
          </a:p>
        </p:txBody>
      </p:sp>
      <p:sp>
        <p:nvSpPr>
          <p:cNvPr id="34" name="TextBox 33"/>
          <p:cNvSpPr txBox="1"/>
          <p:nvPr/>
        </p:nvSpPr>
        <p:spPr>
          <a:xfrm>
            <a:off x="9067354" y="13194494"/>
            <a:ext cx="2169554" cy="1636025"/>
          </a:xfrm>
          <a:prstGeom prst="rect">
            <a:avLst/>
          </a:prstGeom>
          <a:noFill/>
        </p:spPr>
        <p:txBody>
          <a:bodyPr wrap="square" lIns="113157" tIns="56579" rIns="113157" bIns="56579" rtlCol="0">
            <a:spAutoFit/>
          </a:bodyPr>
          <a:lstStyle/>
          <a:p>
            <a:pPr algn="ctr"/>
            <a:r>
              <a:rPr lang="ro-RO" sz="1700" b="1" dirty="0">
                <a:solidFill>
                  <a:schemeClr val="bg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Umbra</a:t>
            </a:r>
          </a:p>
          <a:p>
            <a:pPr algn="ctr"/>
            <a:endParaRPr lang="ro-RO" sz="1100" dirty="0">
              <a:solidFill>
                <a:schemeClr val="bg1"/>
              </a:solidFill>
              <a:latin typeface="Verdana" panose="020B0604030504040204" pitchFamily="34" charset="0"/>
              <a:ea typeface="Verdana" panose="020B0604030504040204" pitchFamily="34" charset="0"/>
            </a:endParaRPr>
          </a:p>
          <a:p>
            <a:pPr algn="ctr"/>
            <a:r>
              <a:rPr lang="ro-RO" sz="1100" dirty="0">
                <a:solidFill>
                  <a:schemeClr val="bg1"/>
                </a:solidFill>
                <a:latin typeface="Verdana" panose="020B0604030504040204" pitchFamily="34" charset="0"/>
                <a:ea typeface="Verdana" panose="020B0604030504040204" pitchFamily="34" charset="0"/>
              </a:rPr>
              <a:t>O modalitate simplă, dar eficientă de a determina când trebuie să evitați să stați în soare este regula umbrei: nu stați în soare când umbra este scurtă</a:t>
            </a:r>
            <a:r>
              <a:rPr lang="ro-RO" sz="1200" dirty="0">
                <a:solidFill>
                  <a:schemeClr val="bg1"/>
                </a:solidFill>
                <a:latin typeface="Verdana" panose="020B0604030504040204" pitchFamily="34" charset="0"/>
                <a:ea typeface="Verdana" panose="020B0604030504040204" pitchFamily="34" charset="0"/>
              </a:rPr>
              <a:t>!</a:t>
            </a:r>
          </a:p>
        </p:txBody>
      </p:sp>
      <p:pic>
        <p:nvPicPr>
          <p:cNvPr id="36" name="Picture 35" descr="sigla sibiu.png"/>
          <p:cNvPicPr>
            <a:picLocks noChangeAspect="1"/>
          </p:cNvPicPr>
          <p:nvPr/>
        </p:nvPicPr>
        <p:blipFill>
          <a:blip r:embed="rId5" cstate="print"/>
          <a:stretch>
            <a:fillRect/>
          </a:stretch>
        </p:blipFill>
        <p:spPr>
          <a:xfrm>
            <a:off x="8912771" y="15059844"/>
            <a:ext cx="536028" cy="495467"/>
          </a:xfrm>
          <a:prstGeom prst="rect">
            <a:avLst/>
          </a:prstGeom>
        </p:spPr>
      </p:pic>
      <p:sp>
        <p:nvSpPr>
          <p:cNvPr id="37" name="TextBox 36"/>
          <p:cNvSpPr txBox="1"/>
          <p:nvPr/>
        </p:nvSpPr>
        <p:spPr>
          <a:xfrm>
            <a:off x="8229599" y="15523779"/>
            <a:ext cx="1881352" cy="307777"/>
          </a:xfrm>
          <a:prstGeom prst="rect">
            <a:avLst/>
          </a:prstGeom>
          <a:noFill/>
        </p:spPr>
        <p:txBody>
          <a:bodyPr wrap="square" rtlCol="0">
            <a:spAutoFit/>
          </a:bodyPr>
          <a:lstStyle/>
          <a:p>
            <a:pPr algn="ctr"/>
            <a:r>
              <a:rPr lang="ro-RO" sz="700" b="1" dirty="0" smtClean="0">
                <a:latin typeface="Times New Roman" pitchFamily="18" charset="0"/>
                <a:cs typeface="Times New Roman" pitchFamily="18" charset="0"/>
              </a:rPr>
              <a:t>DIRECȚIA  DE SĂNĂTATE</a:t>
            </a:r>
          </a:p>
          <a:p>
            <a:pPr algn="ctr"/>
            <a:r>
              <a:rPr lang="ro-RO" sz="700" b="1" dirty="0" smtClean="0">
                <a:latin typeface="Times New Roman" pitchFamily="18" charset="0"/>
                <a:cs typeface="Times New Roman" pitchFamily="18" charset="0"/>
              </a:rPr>
              <a:t> PUBLICĂ SIBIU</a:t>
            </a:r>
            <a:endParaRPr lang="en-GB" sz="700"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6418992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TotalTime>
  <Words>284</Words>
  <Application>Microsoft Office PowerPoint</Application>
  <PresentationFormat>Custom</PresentationFormat>
  <Paragraphs>39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maria.chioran</cp:lastModifiedBy>
  <cp:revision>11</cp:revision>
  <cp:lastPrinted>2022-07-18T07:04:07Z</cp:lastPrinted>
  <dcterms:created xsi:type="dcterms:W3CDTF">2022-07-06T07:45:02Z</dcterms:created>
  <dcterms:modified xsi:type="dcterms:W3CDTF">2022-08-01T06:19:51Z</dcterms:modified>
</cp:coreProperties>
</file>