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3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3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9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7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7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F7C7-77F0-4614-8542-D49DA40F2B5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BA767-C878-4D4A-AE8C-5221909D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7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" t="-199" r="64055" b="79343"/>
          <a:stretch/>
        </p:blipFill>
        <p:spPr>
          <a:xfrm>
            <a:off x="806382" y="1420999"/>
            <a:ext cx="8289140" cy="47375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0815" y="2204739"/>
            <a:ext cx="48006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4000" b="1" dirty="0">
                <a:solidFill>
                  <a:srgbClr val="FFC000"/>
                </a:solidFill>
              </a:rPr>
              <a:t>FII</a:t>
            </a:r>
          </a:p>
          <a:p>
            <a:r>
              <a:rPr lang="ro-RO" sz="4000" b="1" dirty="0">
                <a:solidFill>
                  <a:srgbClr val="FFC000"/>
                </a:solidFill>
              </a:rPr>
              <a:t> </a:t>
            </a:r>
          </a:p>
          <a:p>
            <a:r>
              <a:rPr lang="ro-RO" sz="4000" b="1" dirty="0">
                <a:solidFill>
                  <a:srgbClr val="FFC000"/>
                </a:solidFill>
              </a:rPr>
              <a:t>SCHIMBAREA</a:t>
            </a:r>
          </a:p>
          <a:p>
            <a:r>
              <a:rPr lang="ro-RO" sz="4000" b="1" dirty="0">
                <a:solidFill>
                  <a:schemeClr val="bg1"/>
                </a:solidFill>
              </a:rPr>
              <a:t>PE CARE VREI</a:t>
            </a:r>
          </a:p>
          <a:p>
            <a:r>
              <a:rPr lang="ro-RO" sz="4000" b="1" dirty="0">
                <a:solidFill>
                  <a:srgbClr val="FF3399"/>
                </a:solidFill>
              </a:rPr>
              <a:t>SĂ O VEZI </a:t>
            </a:r>
            <a:r>
              <a:rPr lang="ro-RO" sz="4000" b="1" dirty="0">
                <a:solidFill>
                  <a:srgbClr val="00B0F0"/>
                </a:solidFill>
              </a:rPr>
              <a:t>ÎN LUME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6638" y="6113075"/>
            <a:ext cx="82891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cap="all" dirty="0">
                <a:solidFill>
                  <a:srgbClr val="FF3399"/>
                </a:solidFill>
              </a:rPr>
              <a:t>EXISTĂ O POVESTE VECHE</a:t>
            </a:r>
            <a:r>
              <a:rPr lang="ro-RO" sz="1600" b="1" cap="all" dirty="0">
                <a:solidFill>
                  <a:srgbClr val="FF3399"/>
                </a:solidFill>
              </a:rPr>
              <a:t> DESPRE O PASĂRE</a:t>
            </a:r>
            <a:r>
              <a:rPr lang="en-US" sz="1600" b="1" cap="all" dirty="0">
                <a:solidFill>
                  <a:srgbClr val="FF3399"/>
                </a:solidFill>
              </a:rPr>
              <a:t> COLIBRI</a:t>
            </a:r>
            <a:r>
              <a:rPr lang="ro-RO" sz="1600" b="1" cap="all" dirty="0">
                <a:solidFill>
                  <a:srgbClr val="FF3399"/>
                </a:solidFill>
              </a:rPr>
              <a:t>.</a:t>
            </a:r>
            <a:r>
              <a:rPr lang="en-US" sz="1600" b="1" cap="all" dirty="0">
                <a:solidFill>
                  <a:srgbClr val="FF3399"/>
                </a:solidFill>
              </a:rPr>
              <a:t> </a:t>
            </a:r>
            <a:r>
              <a:rPr lang="en-US" sz="1600" b="1" cap="all" dirty="0">
                <a:solidFill>
                  <a:srgbClr val="0099FF"/>
                </a:solidFill>
              </a:rPr>
              <a:t>ESTE VORBA DESPRE CUM REACȚI</a:t>
            </a:r>
            <a:r>
              <a:rPr lang="ro-RO" sz="1600" b="1" cap="all" dirty="0">
                <a:solidFill>
                  <a:srgbClr val="0099FF"/>
                </a:solidFill>
              </a:rPr>
              <a:t>ONĂ</a:t>
            </a:r>
            <a:r>
              <a:rPr lang="en-US" sz="1600" b="1" cap="all" dirty="0">
                <a:solidFill>
                  <a:srgbClr val="0099FF"/>
                </a:solidFill>
              </a:rPr>
              <a:t>M </a:t>
            </a:r>
            <a:r>
              <a:rPr lang="ro-RO" sz="1600" b="1" cap="all" dirty="0">
                <a:solidFill>
                  <a:srgbClr val="0099FF"/>
                </a:solidFill>
              </a:rPr>
              <a:t>ÎNTR-O SITUAȚIE DE CRIZĂ</a:t>
            </a:r>
            <a:r>
              <a:rPr lang="en-US" sz="1600" b="1" cap="all" dirty="0">
                <a:solidFill>
                  <a:srgbClr val="0099FF"/>
                </a:solidFill>
              </a:rPr>
              <a:t>.</a:t>
            </a:r>
            <a:r>
              <a:rPr lang="ro-RO" sz="1600" b="1" cap="all" dirty="0">
                <a:solidFill>
                  <a:srgbClr val="0099FF"/>
                </a:solidFill>
              </a:rPr>
              <a:t> </a:t>
            </a:r>
            <a:r>
              <a:rPr lang="en-US" sz="1600" b="1" cap="all" dirty="0"/>
              <a:t>CHIAR ACUM, NE CONFRUNTĂM CU O CRIZĂ DE APĂ ȘI SANITAȚIE. </a:t>
            </a:r>
            <a:r>
              <a:rPr lang="ro-RO" sz="1600" b="1" cap="all" dirty="0"/>
              <a:t> </a:t>
            </a:r>
            <a:r>
              <a:rPr lang="en-US" sz="1600" b="1" cap="all" dirty="0"/>
              <a:t>STĂM ȘI PRIVI</a:t>
            </a:r>
            <a:r>
              <a:rPr lang="ro-RO" sz="1600" b="1" cap="all" dirty="0"/>
              <a:t>M </a:t>
            </a:r>
            <a:r>
              <a:rPr lang="en-US" sz="1600" b="1" cap="all" dirty="0"/>
              <a:t>SAU ACȚIONĂM?</a:t>
            </a:r>
            <a:endParaRPr lang="ro-RO" sz="1600" b="1" cap="all" dirty="0"/>
          </a:p>
          <a:p>
            <a:endParaRPr lang="ro-RO" sz="1400" i="1" dirty="0"/>
          </a:p>
          <a:p>
            <a:r>
              <a:rPr lang="ro-RO" sz="1400" i="1" dirty="0"/>
              <a:t>Într-o zi, în pădure, a izbucnit un incendiu. Toate animalele au fugit pentru a-și salva viața. Stăteau la marginea pădurii, privind flăcările cu groază și tristețe. Sus, deasupra capetelor lor, o pasăre colibri zbura înainte și înapoi spre foc, iar și iar. Animalele mai mari au întrebat-o ce face. „Zbor la lac să iau apă pentru a ajuta la stingerea incendiului” a răspuns micuța pasăre. Animalele au râs de ea și i-au spus: „Ești nebună, nu poți stinge acest foc!” Pasărea colibri a răspuns: </a:t>
            </a:r>
            <a:r>
              <a:rPr lang="ro-RO" sz="1400" b="1" i="1" dirty="0"/>
              <a:t>„Fac ce pot.”</a:t>
            </a:r>
          </a:p>
          <a:p>
            <a:endParaRPr lang="ro-RO" sz="1600" b="1" i="0" cap="all" dirty="0">
              <a:effectLst/>
            </a:endParaRPr>
          </a:p>
          <a:p>
            <a:pPr algn="just"/>
            <a:r>
              <a:rPr lang="en-US" sz="1600" b="1" cap="all" dirty="0">
                <a:solidFill>
                  <a:srgbClr val="FF9933"/>
                </a:solidFill>
              </a:rPr>
              <a:t>PASĂREA COLIBRI AJUTĂ LA REZOLVAREA PROBLEMEI</a:t>
            </a:r>
            <a:r>
              <a:rPr lang="ro-RO" sz="1600" b="1" cap="all" dirty="0">
                <a:solidFill>
                  <a:srgbClr val="FF9933"/>
                </a:solidFill>
              </a:rPr>
              <a:t> CU </a:t>
            </a:r>
            <a:r>
              <a:rPr lang="en-US" sz="1600" b="1" cap="all" dirty="0">
                <a:solidFill>
                  <a:srgbClr val="FF9933"/>
                </a:solidFill>
              </a:rPr>
              <a:t>CÂTE O PICĂTURĂ.</a:t>
            </a:r>
            <a:r>
              <a:rPr lang="ro-RO" sz="1600" b="1" cap="all" dirty="0">
                <a:solidFill>
                  <a:srgbClr val="FF9933"/>
                </a:solidFill>
              </a:rPr>
              <a:t> </a:t>
            </a:r>
            <a:r>
              <a:rPr lang="en-US" sz="1600" b="1" cap="all" dirty="0">
                <a:solidFill>
                  <a:srgbClr val="FF9933"/>
                </a:solidFill>
              </a:rPr>
              <a:t>EA ESTE SCHIMBAREA PE CARE VREA SĂ O VADĂ ÎN LUME.</a:t>
            </a:r>
            <a:r>
              <a:rPr lang="ro-RO" sz="1600" b="1" cap="all" dirty="0">
                <a:solidFill>
                  <a:srgbClr val="FF9933"/>
                </a:solidFill>
              </a:rPr>
              <a:t> </a:t>
            </a:r>
            <a:r>
              <a:rPr lang="en-US" sz="1600" b="1" cap="all" dirty="0">
                <a:solidFill>
                  <a:srgbClr val="FF9933"/>
                </a:solidFill>
              </a:rPr>
              <a:t>POȚI FI ȘI</a:t>
            </a:r>
            <a:r>
              <a:rPr lang="ro-RO" sz="1600" b="1" cap="all" dirty="0">
                <a:solidFill>
                  <a:srgbClr val="FF9933"/>
                </a:solidFill>
              </a:rPr>
              <a:t> TU</a:t>
            </a:r>
            <a:r>
              <a:rPr lang="en-US" sz="1600" b="1" cap="all" dirty="0">
                <a:solidFill>
                  <a:srgbClr val="FF9933"/>
                </a:solidFill>
              </a:rPr>
              <a:t> O PASĂRE COLIBRI</a:t>
            </a:r>
            <a:r>
              <a:rPr lang="ro-RO" sz="1600" b="1" cap="all" dirty="0">
                <a:solidFill>
                  <a:srgbClr val="FF9933"/>
                </a:solidFill>
              </a:rPr>
              <a:t>!</a:t>
            </a:r>
            <a:br>
              <a:rPr lang="en-US" sz="1600" b="1" dirty="0">
                <a:solidFill>
                  <a:srgbClr val="FF9933"/>
                </a:solidFill>
              </a:rPr>
            </a:br>
            <a:r>
              <a:rPr lang="en-US" sz="1600" b="1" cap="all" dirty="0">
                <a:solidFill>
                  <a:srgbClr val="FF9933"/>
                </a:solidFill>
              </a:rPr>
              <a:t>ACȚIUNILE PE CARE LE ÎNTREPRIN</a:t>
            </a:r>
            <a:r>
              <a:rPr lang="ro-RO" sz="1600" b="1" cap="all" dirty="0">
                <a:solidFill>
                  <a:srgbClr val="FF9933"/>
                </a:solidFill>
              </a:rPr>
              <a:t>Z</a:t>
            </a:r>
            <a:r>
              <a:rPr lang="en-US" sz="1600" b="1" cap="all" dirty="0">
                <a:solidFill>
                  <a:srgbClr val="FF9933"/>
                </a:solidFill>
              </a:rPr>
              <a:t>I, ORICÂT DE MICI, VOR AJUTA LA REZOLVAREA CRIZEI APEI</a:t>
            </a:r>
            <a:r>
              <a:rPr lang="ro-RO" sz="1600" b="1" cap="all" dirty="0">
                <a:solidFill>
                  <a:srgbClr val="FF9933"/>
                </a:solidFill>
              </a:rPr>
              <a:t>!</a:t>
            </a:r>
            <a:endParaRPr lang="ro-RO" sz="1600" b="1" i="0" cap="all" dirty="0">
              <a:solidFill>
                <a:srgbClr val="FF9933"/>
              </a:solidFill>
              <a:effectLst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26638" y="9367679"/>
            <a:ext cx="8587706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ALEGE-ȚI ACȚIUNILE. </a:t>
            </a:r>
            <a:r>
              <a:rPr lang="ro-RO" altLang="en-US" sz="1600" b="1" dirty="0">
                <a:solidFill>
                  <a:srgbClr val="000000"/>
                </a:solidFill>
                <a:latin typeface="+mn-lt"/>
              </a:rPr>
              <a:t>FĂ</a:t>
            </a:r>
            <a:r>
              <a:rPr kumimoji="0" lang="ro-RO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O LISTĂ CU ANGAJAMENTELE PERSONALE PENTRU SOLUȚIONAREA CRIZEI DE APĂ ȘI SANITAȚIE!</a:t>
            </a:r>
            <a:endParaRPr kumimoji="0" lang="ro-RO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Economisește apă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: fă dușuri mai scurte și nu lăsa robinetul să curgă când te speli pe dinți sau pregătești mâncarea.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Consumă alimente produse local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: cumpără alimente locale, de sezon și caută produse făcute cu mai puțină apă.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altLang="en-US" sz="1300" b="1" dirty="0">
                <a:solidFill>
                  <a:srgbClr val="000000"/>
                </a:solidFill>
                <a:latin typeface="+mn-lt"/>
              </a:rPr>
              <a:t>A</a:t>
            </a: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flă de unde provine apa și cum este distribuită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, vizitează o stație de epurare pentru a vedea cum sunt gestionate deșeurile.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Protejează natura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: plantează un copac sau construiește o seră, utilizează soluții naturale pentru a reduce riscul de inundații și pentru a stoca apă.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Remediază scurgerile de apă 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și conductele de evacuare, golește rezervoarele septice pline și raportează deversarea nămolului.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Nu mai polua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: nu arunca deșeurile alimentare, uleiuri, medicamente și substanțe chimice în toaletă sau în canalizare.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Participă la curățarea </a:t>
            </a:r>
            <a:r>
              <a:rPr kumimoji="0" lang="ro-RO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râurilor, lacurilor sau plajelor locale.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8" name="Picture 17" descr="D:\Descarcari Internet\sigl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7633" y="11889432"/>
            <a:ext cx="3499157" cy="43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524000" y="12291490"/>
            <a:ext cx="701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dirty="0"/>
              <a:t>Material realizat în cadrul subprogramului de evaluare și promovare a sănătății și educație pentru sănătate al Ministerului Sănătății – pentru distribuție gratuită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7221" y="457200"/>
            <a:ext cx="7487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/>
              <a:t>ZIUA MONDIALĂ A APEI </a:t>
            </a:r>
            <a:r>
              <a:rPr lang="ro-RO" sz="2400" b="1" dirty="0">
                <a:solidFill>
                  <a:srgbClr val="FF9933"/>
                </a:solidFill>
              </a:rPr>
              <a:t>”Fii tu schimbarea!”</a:t>
            </a:r>
          </a:p>
          <a:p>
            <a:pPr algn="ctr"/>
            <a:r>
              <a:rPr lang="ro-RO" b="1" dirty="0"/>
              <a:t>22 Martie 2023</a:t>
            </a:r>
          </a:p>
          <a:p>
            <a:pPr algn="ctr"/>
            <a:r>
              <a:rPr lang="ro-RO" sz="1400" dirty="0"/>
              <a:t>Material adresat populației generale</a:t>
            </a: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3E77AD-8C4E-CC55-FFDF-DDFC069E91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42" y="11768822"/>
            <a:ext cx="3751231" cy="57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6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406</Words>
  <Application>Microsoft Office PowerPoint</Application>
  <PresentationFormat>A3 Paper (297x420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Cristina Cris MAC</cp:lastModifiedBy>
  <cp:revision>15</cp:revision>
  <cp:lastPrinted>2023-01-13T08:59:52Z</cp:lastPrinted>
  <dcterms:created xsi:type="dcterms:W3CDTF">2023-01-13T08:25:37Z</dcterms:created>
  <dcterms:modified xsi:type="dcterms:W3CDTF">2023-03-17T07:44:30Z</dcterms:modified>
</cp:coreProperties>
</file>