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33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390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150" y="2095078"/>
            <a:ext cx="7200900" cy="4456853"/>
          </a:xfrm>
        </p:spPr>
        <p:txBody>
          <a:bodyPr anchor="b"/>
          <a:lstStyle>
            <a:lvl1pPr algn="ctr">
              <a:defRPr sz="47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1890"/>
            </a:lvl1pPr>
            <a:lvl2pPr marL="360045" indent="0" algn="ctr">
              <a:buNone/>
              <a:defRPr sz="1575"/>
            </a:lvl2pPr>
            <a:lvl3pPr marL="720090" indent="0" algn="ctr">
              <a:buNone/>
              <a:defRPr sz="1418"/>
            </a:lvl3pPr>
            <a:lvl4pPr marL="1080135" indent="0" algn="ctr">
              <a:buNone/>
              <a:defRPr sz="1260"/>
            </a:lvl4pPr>
            <a:lvl5pPr marL="1440180" indent="0" algn="ctr">
              <a:buNone/>
              <a:defRPr sz="1260"/>
            </a:lvl5pPr>
            <a:lvl6pPr marL="1800225" indent="0" algn="ctr">
              <a:buNone/>
              <a:defRPr sz="1260"/>
            </a:lvl6pPr>
            <a:lvl7pPr marL="2160270" indent="0" algn="ctr">
              <a:buNone/>
              <a:defRPr sz="1260"/>
            </a:lvl7pPr>
            <a:lvl8pPr marL="2520315" indent="0" algn="ctr">
              <a:buNone/>
              <a:defRPr sz="1260"/>
            </a:lvl8pPr>
            <a:lvl9pPr marL="2880360" indent="0" algn="ctr">
              <a:buNone/>
              <a:defRPr sz="12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EF7C7-77F0-4614-8542-D49DA40F2B55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A767-C878-4D4A-AE8C-5221909D7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54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EF7C7-77F0-4614-8542-D49DA40F2B55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A767-C878-4D4A-AE8C-5221909D7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096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EF7C7-77F0-4614-8542-D49DA40F2B55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A767-C878-4D4A-AE8C-5221909D7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067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EF7C7-77F0-4614-8542-D49DA40F2B55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A767-C878-4D4A-AE8C-5221909D7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72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2"/>
            <a:ext cx="8281035" cy="5325109"/>
          </a:xfrm>
        </p:spPr>
        <p:txBody>
          <a:bodyPr anchor="b"/>
          <a:lstStyle>
            <a:lvl1pPr>
              <a:defRPr sz="47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6999"/>
            <a:ext cx="8281035" cy="280034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1pPr>
            <a:lvl2pPr marL="360045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2009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3pPr>
            <a:lvl4pPr marL="108013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4018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80022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6027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2031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8036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EF7C7-77F0-4614-8542-D49DA40F2B55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A767-C878-4D4A-AE8C-5221909D7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61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EF7C7-77F0-4614-8542-D49DA40F2B55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A767-C878-4D4A-AE8C-5221909D7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539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68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7" y="3138171"/>
            <a:ext cx="4081761" cy="1537969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7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EF7C7-77F0-4614-8542-D49DA40F2B55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A767-C878-4D4A-AE8C-5221909D7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981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EF7C7-77F0-4614-8542-D49DA40F2B55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A767-C878-4D4A-AE8C-5221909D7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758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EF7C7-77F0-4614-8542-D49DA40F2B55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A767-C878-4D4A-AE8C-5221909D7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623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25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4"/>
            <a:ext cx="4860608" cy="9097433"/>
          </a:xfrm>
        </p:spPr>
        <p:txBody>
          <a:bodyPr/>
          <a:lstStyle>
            <a:lvl1pPr>
              <a:defRPr sz="2520"/>
            </a:lvl1pPr>
            <a:lvl2pPr>
              <a:defRPr sz="2205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260"/>
            </a:lvl1pPr>
            <a:lvl2pPr marL="360045" indent="0">
              <a:buNone/>
              <a:defRPr sz="1103"/>
            </a:lvl2pPr>
            <a:lvl3pPr marL="720090" indent="0">
              <a:buNone/>
              <a:defRPr sz="945"/>
            </a:lvl3pPr>
            <a:lvl4pPr marL="1080135" indent="0">
              <a:buNone/>
              <a:defRPr sz="788"/>
            </a:lvl4pPr>
            <a:lvl5pPr marL="1440180" indent="0">
              <a:buNone/>
              <a:defRPr sz="788"/>
            </a:lvl5pPr>
            <a:lvl6pPr marL="1800225" indent="0">
              <a:buNone/>
              <a:defRPr sz="788"/>
            </a:lvl6pPr>
            <a:lvl7pPr marL="2160270" indent="0">
              <a:buNone/>
              <a:defRPr sz="788"/>
            </a:lvl7pPr>
            <a:lvl8pPr marL="2520315" indent="0">
              <a:buNone/>
              <a:defRPr sz="788"/>
            </a:lvl8pPr>
            <a:lvl9pPr marL="2880360" indent="0">
              <a:buNone/>
              <a:defRPr sz="78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EF7C7-77F0-4614-8542-D49DA40F2B55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A767-C878-4D4A-AE8C-5221909D7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771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25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81760" y="1843194"/>
            <a:ext cx="4860608" cy="9097433"/>
          </a:xfrm>
        </p:spPr>
        <p:txBody>
          <a:bodyPr/>
          <a:lstStyle>
            <a:lvl1pPr marL="0" indent="0">
              <a:buNone/>
              <a:defRPr sz="2520"/>
            </a:lvl1pPr>
            <a:lvl2pPr marL="360045" indent="0">
              <a:buNone/>
              <a:defRPr sz="2205"/>
            </a:lvl2pPr>
            <a:lvl3pPr marL="720090" indent="0">
              <a:buNone/>
              <a:defRPr sz="1890"/>
            </a:lvl3pPr>
            <a:lvl4pPr marL="1080135" indent="0">
              <a:buNone/>
              <a:defRPr sz="1575"/>
            </a:lvl4pPr>
            <a:lvl5pPr marL="1440180" indent="0">
              <a:buNone/>
              <a:defRPr sz="1575"/>
            </a:lvl5pPr>
            <a:lvl6pPr marL="1800225" indent="0">
              <a:buNone/>
              <a:defRPr sz="1575"/>
            </a:lvl6pPr>
            <a:lvl7pPr marL="2160270" indent="0">
              <a:buNone/>
              <a:defRPr sz="1575"/>
            </a:lvl7pPr>
            <a:lvl8pPr marL="2520315" indent="0">
              <a:buNone/>
              <a:defRPr sz="1575"/>
            </a:lvl8pPr>
            <a:lvl9pPr marL="2880360" indent="0">
              <a:buNone/>
              <a:defRPr sz="1575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260"/>
            </a:lvl1pPr>
            <a:lvl2pPr marL="360045" indent="0">
              <a:buNone/>
              <a:defRPr sz="1103"/>
            </a:lvl2pPr>
            <a:lvl3pPr marL="720090" indent="0">
              <a:buNone/>
              <a:defRPr sz="945"/>
            </a:lvl3pPr>
            <a:lvl4pPr marL="1080135" indent="0">
              <a:buNone/>
              <a:defRPr sz="788"/>
            </a:lvl4pPr>
            <a:lvl5pPr marL="1440180" indent="0">
              <a:buNone/>
              <a:defRPr sz="788"/>
            </a:lvl5pPr>
            <a:lvl6pPr marL="1800225" indent="0">
              <a:buNone/>
              <a:defRPr sz="788"/>
            </a:lvl6pPr>
            <a:lvl7pPr marL="2160270" indent="0">
              <a:buNone/>
              <a:defRPr sz="788"/>
            </a:lvl7pPr>
            <a:lvl8pPr marL="2520315" indent="0">
              <a:buNone/>
              <a:defRPr sz="788"/>
            </a:lvl8pPr>
            <a:lvl9pPr marL="2880360" indent="0">
              <a:buNone/>
              <a:defRPr sz="78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EF7C7-77F0-4614-8542-D49DA40F2B55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A767-C878-4D4A-AE8C-5221909D7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61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68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7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EF7C7-77F0-4614-8542-D49DA40F2B55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7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7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BA767-C878-4D4A-AE8C-5221909D7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879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720090" rtl="0" eaLnBrk="1" latinLnBrk="0" hangingPunct="1">
        <a:lnSpc>
          <a:spcPct val="90000"/>
        </a:lnSpc>
        <a:spcBef>
          <a:spcPct val="0"/>
        </a:spcBef>
        <a:buNone/>
        <a:defRPr sz="34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23" indent="-180023" algn="l" defTabSz="720090" rtl="0" eaLnBrk="1" latinLnBrk="0" hangingPunct="1">
        <a:lnSpc>
          <a:spcPct val="90000"/>
        </a:lnSpc>
        <a:spcBef>
          <a:spcPts val="788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1pPr>
      <a:lvl2pPr marL="54006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0011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6015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62020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98024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34029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70033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306038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2pPr>
      <a:lvl3pPr marL="72009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44018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80022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16027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288036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9" t="-199" r="64055" b="79343"/>
          <a:stretch/>
        </p:blipFill>
        <p:spPr>
          <a:xfrm>
            <a:off x="806382" y="1420999"/>
            <a:ext cx="8289140" cy="473758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120815" y="2204739"/>
            <a:ext cx="48006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o-RO" sz="4000" b="1" dirty="0">
                <a:solidFill>
                  <a:srgbClr val="FFC000"/>
                </a:solidFill>
              </a:rPr>
              <a:t>FII</a:t>
            </a:r>
          </a:p>
          <a:p>
            <a:r>
              <a:rPr lang="ro-RO" sz="4000" b="1" dirty="0">
                <a:solidFill>
                  <a:srgbClr val="FFC000"/>
                </a:solidFill>
              </a:rPr>
              <a:t> </a:t>
            </a:r>
          </a:p>
          <a:p>
            <a:r>
              <a:rPr lang="ro-RO" sz="4000" b="1" dirty="0">
                <a:solidFill>
                  <a:srgbClr val="FFC000"/>
                </a:solidFill>
              </a:rPr>
              <a:t>SCHIMBAREA</a:t>
            </a:r>
          </a:p>
          <a:p>
            <a:r>
              <a:rPr lang="ro-RO" sz="4000" b="1" dirty="0">
                <a:solidFill>
                  <a:schemeClr val="bg1"/>
                </a:solidFill>
              </a:rPr>
              <a:t>PE CARE VREI</a:t>
            </a:r>
          </a:p>
          <a:p>
            <a:r>
              <a:rPr lang="ro-RO" sz="4000" b="1" dirty="0">
                <a:solidFill>
                  <a:srgbClr val="FF3399"/>
                </a:solidFill>
              </a:rPr>
              <a:t>SĂ O VEZI </a:t>
            </a:r>
            <a:r>
              <a:rPr lang="ro-RO" sz="4000" b="1" dirty="0">
                <a:solidFill>
                  <a:srgbClr val="00B0F0"/>
                </a:solidFill>
              </a:rPr>
              <a:t>ÎN LUME</a:t>
            </a:r>
            <a:endParaRPr lang="en-US" sz="4000" b="1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6638" y="6113075"/>
            <a:ext cx="828914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b="1" cap="all" dirty="0">
                <a:solidFill>
                  <a:srgbClr val="FF3399"/>
                </a:solidFill>
              </a:rPr>
              <a:t>EXISTĂ O POVESTE VECHE</a:t>
            </a:r>
            <a:r>
              <a:rPr lang="ro-RO" sz="1600" b="1" cap="all" dirty="0">
                <a:solidFill>
                  <a:srgbClr val="FF3399"/>
                </a:solidFill>
              </a:rPr>
              <a:t> DESPRE O PASĂRE</a:t>
            </a:r>
            <a:r>
              <a:rPr lang="en-US" sz="1600" b="1" cap="all" dirty="0">
                <a:solidFill>
                  <a:srgbClr val="FF3399"/>
                </a:solidFill>
              </a:rPr>
              <a:t> COLIBRI</a:t>
            </a:r>
            <a:r>
              <a:rPr lang="ro-RO" sz="1600" b="1" cap="all" dirty="0">
                <a:solidFill>
                  <a:srgbClr val="FF3399"/>
                </a:solidFill>
              </a:rPr>
              <a:t>.</a:t>
            </a:r>
            <a:r>
              <a:rPr lang="en-US" sz="1600" b="1" cap="all" dirty="0">
                <a:solidFill>
                  <a:srgbClr val="FF3399"/>
                </a:solidFill>
              </a:rPr>
              <a:t> </a:t>
            </a:r>
            <a:r>
              <a:rPr lang="en-US" sz="1600" b="1" cap="all" dirty="0">
                <a:solidFill>
                  <a:srgbClr val="0099FF"/>
                </a:solidFill>
              </a:rPr>
              <a:t>ESTE VORBA DESPRE CUM REACȚI</a:t>
            </a:r>
            <a:r>
              <a:rPr lang="ro-RO" sz="1600" b="1" cap="all" dirty="0">
                <a:solidFill>
                  <a:srgbClr val="0099FF"/>
                </a:solidFill>
              </a:rPr>
              <a:t>ONĂ</a:t>
            </a:r>
            <a:r>
              <a:rPr lang="en-US" sz="1600" b="1" cap="all" dirty="0">
                <a:solidFill>
                  <a:srgbClr val="0099FF"/>
                </a:solidFill>
              </a:rPr>
              <a:t>M </a:t>
            </a:r>
            <a:r>
              <a:rPr lang="ro-RO" sz="1600" b="1" cap="all" dirty="0">
                <a:solidFill>
                  <a:srgbClr val="0099FF"/>
                </a:solidFill>
              </a:rPr>
              <a:t>ÎNTR-O SITUAȚIE DE CRIZĂ</a:t>
            </a:r>
            <a:r>
              <a:rPr lang="en-US" sz="1600" b="1" cap="all" dirty="0">
                <a:solidFill>
                  <a:srgbClr val="0099FF"/>
                </a:solidFill>
              </a:rPr>
              <a:t>.</a:t>
            </a:r>
            <a:r>
              <a:rPr lang="ro-RO" sz="1600" b="1" cap="all" dirty="0">
                <a:solidFill>
                  <a:srgbClr val="0099FF"/>
                </a:solidFill>
              </a:rPr>
              <a:t> </a:t>
            </a:r>
            <a:r>
              <a:rPr lang="en-US" sz="1600" b="1" cap="all" dirty="0"/>
              <a:t>CHIAR ACUM, NE CONFRUNTĂM CU O CRIZĂ DE APĂ ȘI SANITAȚIE. </a:t>
            </a:r>
            <a:r>
              <a:rPr lang="ro-RO" sz="1600" b="1" cap="all" dirty="0"/>
              <a:t> </a:t>
            </a:r>
            <a:r>
              <a:rPr lang="en-US" sz="1600" b="1" cap="all" dirty="0"/>
              <a:t>STĂM ȘI PRIVI</a:t>
            </a:r>
            <a:r>
              <a:rPr lang="ro-RO" sz="1600" b="1" cap="all" dirty="0"/>
              <a:t>M </a:t>
            </a:r>
            <a:r>
              <a:rPr lang="en-US" sz="1600" b="1" cap="all" dirty="0"/>
              <a:t>SAU ACȚIONĂM?</a:t>
            </a:r>
            <a:endParaRPr lang="ro-RO" sz="1600" b="1" cap="all" dirty="0"/>
          </a:p>
          <a:p>
            <a:endParaRPr lang="ro-RO" sz="1400" i="1" dirty="0"/>
          </a:p>
          <a:p>
            <a:r>
              <a:rPr lang="ro-RO" sz="1400" i="1" dirty="0"/>
              <a:t>Într-o zi, în pădure, a izbucnit un incendiu. Toate animalele au fugit pentru a-și salva viața. Stăteau la marginea pădurii, privind flăcările cu groază și tristețe. Sus, deasupra capetelor lor, o pasăre colibri zbura înainte și înapoi spre foc, iar și iar. Animalele mai mari au întrebat-o ce face. „Zbor la lac să iau apă pentru a ajuta la stingerea incendiului” a răspuns micuța pasăre. Animalele au râs de ea și i-au spus: „Ești nebună, nu poți stinge acest foc!” Pasărea colibri a răspuns: </a:t>
            </a:r>
            <a:r>
              <a:rPr lang="ro-RO" sz="1400" b="1" i="1" dirty="0"/>
              <a:t>„Fac ce pot.”</a:t>
            </a:r>
          </a:p>
          <a:p>
            <a:endParaRPr lang="ro-RO" sz="1600" b="1" i="0" cap="all" dirty="0">
              <a:effectLst/>
            </a:endParaRPr>
          </a:p>
          <a:p>
            <a:pPr algn="just"/>
            <a:r>
              <a:rPr lang="en-US" sz="1600" b="1" cap="all" dirty="0">
                <a:solidFill>
                  <a:srgbClr val="FF9933"/>
                </a:solidFill>
              </a:rPr>
              <a:t>PASĂREA COLIBRI AJUTĂ LA REZOLVAREA PROBLEMEI</a:t>
            </a:r>
            <a:r>
              <a:rPr lang="ro-RO" sz="1600" b="1" cap="all" dirty="0">
                <a:solidFill>
                  <a:srgbClr val="FF9933"/>
                </a:solidFill>
              </a:rPr>
              <a:t> CU </a:t>
            </a:r>
            <a:r>
              <a:rPr lang="en-US" sz="1600" b="1" cap="all" dirty="0">
                <a:solidFill>
                  <a:srgbClr val="FF9933"/>
                </a:solidFill>
              </a:rPr>
              <a:t>CÂTE O PICĂTURĂ.</a:t>
            </a:r>
            <a:r>
              <a:rPr lang="ro-RO" sz="1600" b="1" cap="all" dirty="0">
                <a:solidFill>
                  <a:srgbClr val="FF9933"/>
                </a:solidFill>
              </a:rPr>
              <a:t> </a:t>
            </a:r>
            <a:r>
              <a:rPr lang="en-US" sz="1600" b="1" cap="all" dirty="0">
                <a:solidFill>
                  <a:srgbClr val="FF9933"/>
                </a:solidFill>
              </a:rPr>
              <a:t>EA ESTE SCHIMBAREA PE CARE VREA SĂ O VADĂ ÎN LUME.</a:t>
            </a:r>
            <a:r>
              <a:rPr lang="ro-RO" sz="1600" b="1" cap="all" dirty="0">
                <a:solidFill>
                  <a:srgbClr val="FF9933"/>
                </a:solidFill>
              </a:rPr>
              <a:t> </a:t>
            </a:r>
            <a:r>
              <a:rPr lang="en-US" sz="1600" b="1" cap="all" dirty="0">
                <a:solidFill>
                  <a:srgbClr val="FF9933"/>
                </a:solidFill>
              </a:rPr>
              <a:t>POȚI FI ȘI</a:t>
            </a:r>
            <a:r>
              <a:rPr lang="ro-RO" sz="1600" b="1" cap="all" dirty="0">
                <a:solidFill>
                  <a:srgbClr val="FF9933"/>
                </a:solidFill>
              </a:rPr>
              <a:t> TU</a:t>
            </a:r>
            <a:r>
              <a:rPr lang="en-US" sz="1600" b="1" cap="all" dirty="0">
                <a:solidFill>
                  <a:srgbClr val="FF9933"/>
                </a:solidFill>
              </a:rPr>
              <a:t> O PASĂRE COLIBRI</a:t>
            </a:r>
            <a:r>
              <a:rPr lang="ro-RO" sz="1600" b="1" cap="all" dirty="0">
                <a:solidFill>
                  <a:srgbClr val="FF9933"/>
                </a:solidFill>
              </a:rPr>
              <a:t>!</a:t>
            </a:r>
            <a:br>
              <a:rPr lang="en-US" sz="1600" b="1" dirty="0">
                <a:solidFill>
                  <a:srgbClr val="FF9933"/>
                </a:solidFill>
              </a:rPr>
            </a:br>
            <a:r>
              <a:rPr lang="en-US" sz="1600" b="1" cap="all" dirty="0">
                <a:solidFill>
                  <a:srgbClr val="FF9933"/>
                </a:solidFill>
              </a:rPr>
              <a:t>ACȚIUNILE PE CARE LE ÎNTREPRIN</a:t>
            </a:r>
            <a:r>
              <a:rPr lang="ro-RO" sz="1600" b="1" cap="all" dirty="0">
                <a:solidFill>
                  <a:srgbClr val="FF9933"/>
                </a:solidFill>
              </a:rPr>
              <a:t>Z</a:t>
            </a:r>
            <a:r>
              <a:rPr lang="en-US" sz="1600" b="1" cap="all" dirty="0">
                <a:solidFill>
                  <a:srgbClr val="FF9933"/>
                </a:solidFill>
              </a:rPr>
              <a:t>I, ORICÂT DE MICI, VOR AJUTA LA REZOLVAREA CRIZEI APEI</a:t>
            </a:r>
            <a:r>
              <a:rPr lang="ro-RO" sz="1600" b="1" cap="all" dirty="0">
                <a:solidFill>
                  <a:srgbClr val="FF9933"/>
                </a:solidFill>
              </a:rPr>
              <a:t>!</a:t>
            </a:r>
            <a:endParaRPr lang="ro-RO" sz="1600" b="1" i="0" cap="all" dirty="0">
              <a:solidFill>
                <a:srgbClr val="FF9933"/>
              </a:solidFill>
              <a:effectLst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26638" y="9367679"/>
            <a:ext cx="8587706" cy="2339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ALEGE-ȚI ACȚIUNILE. </a:t>
            </a:r>
            <a:r>
              <a:rPr lang="ro-RO" altLang="en-US" sz="1600" b="1" dirty="0">
                <a:solidFill>
                  <a:srgbClr val="000000"/>
                </a:solidFill>
                <a:latin typeface="+mn-lt"/>
              </a:rPr>
              <a:t>FĂ</a:t>
            </a:r>
            <a:r>
              <a:rPr kumimoji="0" lang="ro-RO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O LISTĂ CU ANGAJAMENTELE PERSONALE PENTRU SOLUȚIONAREA CRIZEI DE APĂ ȘI SANITAȚIE!</a:t>
            </a:r>
            <a:endParaRPr kumimoji="0" lang="ro-RO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Economisește apă</a:t>
            </a:r>
            <a:r>
              <a:rPr kumimoji="0" lang="ro-RO" altLang="en-US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: fă dușuri mai scurte și nu lăsa robinetul să curgă când te speli pe dinți sau pregătești mâncarea.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Consumă alimente produse local</a:t>
            </a:r>
            <a:r>
              <a:rPr kumimoji="0" lang="ro-RO" altLang="en-US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: cumpără alimente locale, de sezon și caută produse făcute cu mai puțină apă.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o-RO" altLang="en-US" sz="1300" b="1" dirty="0">
                <a:solidFill>
                  <a:srgbClr val="000000"/>
                </a:solidFill>
                <a:latin typeface="+mn-lt"/>
              </a:rPr>
              <a:t>A</a:t>
            </a:r>
            <a:r>
              <a:rPr kumimoji="0" lang="ro-RO" altLang="en-US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flă de unde provine apa și cum este distribuită</a:t>
            </a:r>
            <a:r>
              <a:rPr kumimoji="0" lang="ro-RO" altLang="en-US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, vizitează o stație de epurare pentru a vedea cum sunt gestionate deșeurile.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Protejează natura</a:t>
            </a:r>
            <a:r>
              <a:rPr kumimoji="0" lang="ro-RO" altLang="en-US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: plantează un copac sau construiește o seră, utilizează soluții naturale pentru a reduce riscul de inundații și pentru a stoca apă.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Remediază scurgerile de apă </a:t>
            </a:r>
            <a:r>
              <a:rPr kumimoji="0" lang="ro-RO" altLang="en-US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și conductele de evacuare, golește rezervoarele septice pline și raportează deversarea nămolului.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Nu mai polua</a:t>
            </a:r>
            <a:r>
              <a:rPr kumimoji="0" lang="ro-RO" altLang="en-US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: nu arunca deșeurile alimentare, uleiuri, medicamente și substanțe chimice în toaletă sau în canalizare.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Participă la curățarea </a:t>
            </a:r>
            <a:r>
              <a:rPr kumimoji="0" lang="ro-RO" altLang="en-US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râurilor, lacurilor sau plajelor locale.</a:t>
            </a:r>
            <a:endParaRPr kumimoji="0" lang="ro-RO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18" name="Picture 17" descr="D:\Descarcari Internet\sigle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7633" y="11889432"/>
            <a:ext cx="3499157" cy="438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1524000" y="12291490"/>
            <a:ext cx="7010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800" dirty="0"/>
              <a:t>Material realizat în cadrul subprogramului de evaluare și promovare a sănătății și educație pentru sănătate al Ministerului Sănătății – pentru distribuție gratuită</a:t>
            </a:r>
            <a:endParaRPr lang="en-US" sz="800" dirty="0"/>
          </a:p>
        </p:txBody>
      </p:sp>
      <p:sp>
        <p:nvSpPr>
          <p:cNvPr id="20" name="TextBox 19"/>
          <p:cNvSpPr txBox="1"/>
          <p:nvPr/>
        </p:nvSpPr>
        <p:spPr>
          <a:xfrm>
            <a:off x="1227221" y="457200"/>
            <a:ext cx="74879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400" b="1" dirty="0"/>
              <a:t>ZIUA MONDIALĂ A APEI </a:t>
            </a:r>
            <a:r>
              <a:rPr lang="ro-RO" sz="2400" b="1" dirty="0">
                <a:solidFill>
                  <a:srgbClr val="FF9933"/>
                </a:solidFill>
              </a:rPr>
              <a:t>”Fii tu schimbarea!”</a:t>
            </a:r>
          </a:p>
          <a:p>
            <a:pPr algn="ctr"/>
            <a:r>
              <a:rPr lang="ro-RO" b="1" dirty="0"/>
              <a:t>22 Martie 2023</a:t>
            </a:r>
          </a:p>
          <a:p>
            <a:pPr algn="ctr"/>
            <a:r>
              <a:rPr lang="ro-RO" sz="1400" dirty="0"/>
              <a:t>Material adresat populației generale</a:t>
            </a:r>
            <a:endParaRPr lang="en-US" sz="14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33E77AD-8C4E-CC55-FFDF-DDFC069E917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342" y="11768822"/>
            <a:ext cx="3751231" cy="575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363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406</Words>
  <Application>Microsoft Office PowerPoint</Application>
  <PresentationFormat>A3 Paper (297x420 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Sorina Irimie</dc:creator>
  <cp:lastModifiedBy>Cristina Cris MAC</cp:lastModifiedBy>
  <cp:revision>15</cp:revision>
  <cp:lastPrinted>2023-01-13T08:59:52Z</cp:lastPrinted>
  <dcterms:created xsi:type="dcterms:W3CDTF">2023-01-13T08:25:37Z</dcterms:created>
  <dcterms:modified xsi:type="dcterms:W3CDTF">2023-03-17T07:44:30Z</dcterms:modified>
</cp:coreProperties>
</file>