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9601200" cy="12801600" type="A3"/>
  <p:notesSz cx="6735763" cy="9799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32">
          <p15:clr>
            <a:srgbClr val="A4A3A4"/>
          </p15:clr>
        </p15:guide>
        <p15:guide id="2" pos="30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FF9900"/>
    <a:srgbClr val="0099CC"/>
    <a:srgbClr val="66CCFF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510" autoAdjust="0"/>
    <p:restoredTop sz="94660"/>
  </p:normalViewPr>
  <p:slideViewPr>
    <p:cSldViewPr snapToGrid="0">
      <p:cViewPr>
        <p:scale>
          <a:sx n="90" d="100"/>
          <a:sy n="90" d="100"/>
        </p:scale>
        <p:origin x="1680" y="-2304"/>
      </p:cViewPr>
      <p:guideLst>
        <p:guide orient="horz" pos="4032"/>
        <p:guide pos="30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40523-FFB4-40B5-8626-1992EBE7D395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E0AA-B84A-45CD-8C4A-7ECCA47CD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107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40523-FFB4-40B5-8626-1992EBE7D395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E0AA-B84A-45CD-8C4A-7ECCA47CD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055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40523-FFB4-40B5-8626-1992EBE7D395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E0AA-B84A-45CD-8C4A-7ECCA47CD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970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40523-FFB4-40B5-8626-1992EBE7D395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E0AA-B84A-45CD-8C4A-7ECCA47CD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47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40523-FFB4-40B5-8626-1992EBE7D395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E0AA-B84A-45CD-8C4A-7ECCA47CD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257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40523-FFB4-40B5-8626-1992EBE7D395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E0AA-B84A-45CD-8C4A-7ECCA47CD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980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40523-FFB4-40B5-8626-1992EBE7D395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E0AA-B84A-45CD-8C4A-7ECCA47CD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339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40523-FFB4-40B5-8626-1992EBE7D395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E0AA-B84A-45CD-8C4A-7ECCA47CD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844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40523-FFB4-40B5-8626-1992EBE7D395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E0AA-B84A-45CD-8C4A-7ECCA47CD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804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40523-FFB4-40B5-8626-1992EBE7D395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E0AA-B84A-45CD-8C4A-7ECCA47CD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053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40523-FFB4-40B5-8626-1992EBE7D395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E0AA-B84A-45CD-8C4A-7ECCA47CD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15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140523-FFB4-40B5-8626-1992EBE7D395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D5E0AA-B84A-45CD-8C4A-7ECCA47CD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362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1739" y="360293"/>
            <a:ext cx="8729445" cy="1446550"/>
          </a:xfrm>
          <a:prstGeom prst="rect">
            <a:avLst/>
          </a:prstGeom>
          <a:solidFill>
            <a:srgbClr val="0099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ro-RO" sz="2200" b="1" cap="all" dirty="0">
                <a:solidFill>
                  <a:schemeClr val="bg1"/>
                </a:solidFill>
                <a:latin typeface="Bahnschrift" panose="020B0502040204020203" pitchFamily="34" charset="0"/>
              </a:rPr>
              <a:t>17 noiembrie</a:t>
            </a:r>
          </a:p>
          <a:p>
            <a:pPr algn="ctr"/>
            <a:r>
              <a:rPr lang="ro-RO" sz="2200" b="1" cap="all" dirty="0">
                <a:solidFill>
                  <a:schemeClr val="bg1"/>
                </a:solidFill>
                <a:latin typeface="Bahnschrift" panose="020B0502040204020203" pitchFamily="34" charset="0"/>
              </a:rPr>
              <a:t> ziua </a:t>
            </a:r>
            <a:r>
              <a:rPr lang="en-GB" sz="2200" b="1" cap="all" dirty="0">
                <a:solidFill>
                  <a:schemeClr val="bg1"/>
                </a:solidFill>
                <a:latin typeface="Bahnschrift" panose="020B0502040204020203" pitchFamily="34" charset="0"/>
              </a:rPr>
              <a:t>DE </a:t>
            </a:r>
            <a:r>
              <a:rPr lang="ro-RO" sz="2200" b="1" cap="all" dirty="0">
                <a:solidFill>
                  <a:schemeClr val="bg1"/>
                </a:solidFill>
                <a:latin typeface="Bahnschrift" panose="020B0502040204020203" pitchFamily="34" charset="0"/>
              </a:rPr>
              <a:t>acțiun</a:t>
            </a:r>
            <a:r>
              <a:rPr lang="en-GB" sz="2200" b="1" cap="all" dirty="0">
                <a:solidFill>
                  <a:schemeClr val="bg1"/>
                </a:solidFill>
                <a:latin typeface="Bahnschrift" panose="020B0502040204020203" pitchFamily="34" charset="0"/>
              </a:rPr>
              <a:t>E</a:t>
            </a:r>
            <a:r>
              <a:rPr lang="ro-RO" sz="2200" b="1" cap="all" dirty="0">
                <a:solidFill>
                  <a:schemeClr val="bg1"/>
                </a:solidFill>
                <a:latin typeface="Bahnschrift" panose="020B0502040204020203" pitchFamily="34" charset="0"/>
              </a:rPr>
              <a:t> </a:t>
            </a:r>
          </a:p>
          <a:p>
            <a:pPr algn="ctr"/>
            <a:r>
              <a:rPr lang="ro-RO" sz="2200" b="1" cap="all" dirty="0">
                <a:solidFill>
                  <a:schemeClr val="bg1"/>
                </a:solidFill>
                <a:latin typeface="Bahnschrift" panose="020B0502040204020203" pitchFamily="34" charset="0"/>
              </a:rPr>
              <a:t>pentru eliminarea cancerului DE COL UTERIN</a:t>
            </a:r>
            <a:endParaRPr lang="en-US" sz="2200" b="1" cap="all" dirty="0">
              <a:solidFill>
                <a:schemeClr val="bg1"/>
              </a:solidFill>
              <a:latin typeface="Bahnschrift" panose="020B0502040204020203" pitchFamily="34" charset="0"/>
            </a:endParaRPr>
          </a:p>
          <a:p>
            <a:pPr algn="ctr"/>
            <a:r>
              <a:rPr lang="en-GB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Informeaz</a:t>
            </a:r>
            <a:r>
              <a:rPr lang="ro-RO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ă-te! Testează-te! </a:t>
            </a:r>
            <a:r>
              <a:rPr lang="en-GB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 </a:t>
            </a:r>
            <a:r>
              <a:rPr lang="ro-RO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V</a:t>
            </a:r>
            <a:r>
              <a:rPr lang="en-GB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accineaz</a:t>
            </a:r>
            <a:r>
              <a:rPr lang="ro-RO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ă</a:t>
            </a:r>
            <a:r>
              <a:rPr lang="en-GB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-</a:t>
            </a:r>
            <a:r>
              <a:rPr lang="en-GB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te</a:t>
            </a:r>
            <a:r>
              <a:rPr lang="ro-RO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!</a:t>
            </a:r>
            <a:endParaRPr lang="en-US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3095" t="20614" r="8110" b="68440"/>
          <a:stretch/>
        </p:blipFill>
        <p:spPr>
          <a:xfrm>
            <a:off x="5080816" y="2267989"/>
            <a:ext cx="3939199" cy="143832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91739" y="1822620"/>
            <a:ext cx="231118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b="1" dirty="0">
                <a:solidFill>
                  <a:srgbClr val="009999"/>
                </a:solidFill>
                <a:latin typeface="Bahnschrift" panose="020B0502040204020203" pitchFamily="34" charset="0"/>
              </a:rPr>
              <a:t>Anual, </a:t>
            </a:r>
            <a:r>
              <a:rPr lang="ro-RO" b="1" dirty="0">
                <a:latin typeface="Bahnschrift" panose="020B0502040204020203" pitchFamily="34" charset="0"/>
              </a:rPr>
              <a:t>în lume, </a:t>
            </a:r>
            <a:r>
              <a:rPr lang="ro-RO" dirty="0">
                <a:latin typeface="Bahnschrift" panose="020B0502040204020203" pitchFamily="34" charset="0"/>
              </a:rPr>
              <a:t>sunt </a:t>
            </a:r>
            <a:r>
              <a:rPr lang="ro-RO" b="1" cap="all" dirty="0">
                <a:latin typeface="Bahnschrift" panose="020B0502040204020203" pitchFamily="34" charset="0"/>
              </a:rPr>
              <a:t>diagnosticate  peste</a:t>
            </a:r>
          </a:p>
          <a:p>
            <a:r>
              <a:rPr lang="ro-RO" sz="3600" b="1" dirty="0">
                <a:solidFill>
                  <a:srgbClr val="009999"/>
                </a:solidFill>
                <a:latin typeface="Bahnschrift" panose="020B0502040204020203" pitchFamily="34" charset="0"/>
              </a:rPr>
              <a:t>600.000</a:t>
            </a:r>
            <a:r>
              <a:rPr lang="en-US" sz="3600" b="1" dirty="0">
                <a:solidFill>
                  <a:srgbClr val="009999"/>
                </a:solidFill>
                <a:latin typeface="Bahnschrift" panose="020B0502040204020203" pitchFamily="34" charset="0"/>
              </a:rPr>
              <a:t> </a:t>
            </a:r>
            <a:r>
              <a:rPr lang="en-US" b="1" dirty="0">
                <a:solidFill>
                  <a:srgbClr val="009999"/>
                </a:solidFill>
                <a:latin typeface="Bahnschrift" panose="020B0502040204020203" pitchFamily="34" charset="0"/>
              </a:rPr>
              <a:t>c</a:t>
            </a:r>
            <a:r>
              <a:rPr lang="ro-RO" dirty="0">
                <a:solidFill>
                  <a:srgbClr val="009999"/>
                </a:solidFill>
                <a:latin typeface="Bahnschrift" panose="020B0502040204020203" pitchFamily="34" charset="0"/>
              </a:rPr>
              <a:t>azuri.</a:t>
            </a:r>
            <a:endParaRPr lang="en-US" dirty="0">
              <a:solidFill>
                <a:srgbClr val="009999"/>
              </a:solidFill>
              <a:latin typeface="Bahnschrift" panose="020B05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31566" y="1706286"/>
            <a:ext cx="46029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b="1" dirty="0">
                <a:latin typeface="Bahnschrift" panose="020B0502040204020203" pitchFamily="34" charset="0"/>
              </a:rPr>
              <a:t>RATA SUPRAVIEȚUIRII LA 5 ANI</a:t>
            </a:r>
            <a:endParaRPr lang="en-US" sz="2400" b="1" dirty="0">
              <a:latin typeface="Bahnschrift" panose="020B05020402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06671" y="2267989"/>
            <a:ext cx="18497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o-RO" b="1" dirty="0">
                <a:solidFill>
                  <a:srgbClr val="0099CC"/>
                </a:solidFill>
                <a:latin typeface="Bahnschrift" panose="020B0502040204020203" pitchFamily="34" charset="0"/>
              </a:rPr>
              <a:t>DIAGNOSTIC PRECOCE</a:t>
            </a:r>
            <a:endParaRPr lang="en-US" b="1" dirty="0">
              <a:solidFill>
                <a:srgbClr val="0099CC"/>
              </a:solidFill>
              <a:latin typeface="Bahnschrift" panose="020B05020402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88217" y="3059984"/>
            <a:ext cx="23804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o-RO" b="1" dirty="0">
                <a:solidFill>
                  <a:srgbClr val="FF9900"/>
                </a:solidFill>
                <a:latin typeface="Bahnschrift" panose="020B0502040204020203" pitchFamily="34" charset="0"/>
              </a:rPr>
              <a:t>DIAGNOSTIC </a:t>
            </a:r>
          </a:p>
          <a:p>
            <a:pPr algn="r"/>
            <a:r>
              <a:rPr lang="ro-RO" b="1" dirty="0">
                <a:solidFill>
                  <a:srgbClr val="FF9900"/>
                </a:solidFill>
                <a:latin typeface="Bahnschrift" panose="020B0502040204020203" pitchFamily="34" charset="0"/>
              </a:rPr>
              <a:t>ÎN STADII AVANSATE</a:t>
            </a:r>
            <a:endParaRPr lang="en-US" b="1" dirty="0">
              <a:solidFill>
                <a:srgbClr val="FF9900"/>
              </a:solidFill>
              <a:latin typeface="Bahnschrift" panose="020B0502040204020203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678051" y="3949606"/>
            <a:ext cx="8245098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78051" y="3924424"/>
            <a:ext cx="854313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200" b="1" dirty="0">
                <a:solidFill>
                  <a:srgbClr val="009999"/>
                </a:solidFill>
                <a:latin typeface="Bahnschrift" panose="020B0502040204020203" pitchFamily="34" charset="0"/>
              </a:rPr>
              <a:t>CINE ESTE LA RISC DE A DEZVOLTA CANCER DE COL UTERIN?</a:t>
            </a:r>
            <a:endParaRPr lang="en-US" sz="2200" b="1" dirty="0">
              <a:solidFill>
                <a:srgbClr val="009999"/>
              </a:solidFill>
              <a:latin typeface="Bahnschrift" panose="020B0502040204020203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771796" y="4514792"/>
            <a:ext cx="1660079" cy="166007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08133" y="9718115"/>
            <a:ext cx="30326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>
                <a:latin typeface="Bahnschrift" panose="020B0502040204020203" pitchFamily="34" charset="0"/>
              </a:rPr>
              <a:t>Peste</a:t>
            </a:r>
            <a:r>
              <a:rPr lang="en-GB" dirty="0">
                <a:latin typeface="Bahnschrift" panose="020B0502040204020203" pitchFamily="34" charset="0"/>
              </a:rPr>
              <a:t> 90% din </a:t>
            </a:r>
            <a:r>
              <a:rPr lang="en-GB" dirty="0" err="1">
                <a:latin typeface="Bahnschrift" panose="020B0502040204020203" pitchFamily="34" charset="0"/>
              </a:rPr>
              <a:t>cancerele</a:t>
            </a:r>
            <a:r>
              <a:rPr lang="en-GB" dirty="0">
                <a:latin typeface="Bahnschrift" panose="020B0502040204020203" pitchFamily="34" charset="0"/>
              </a:rPr>
              <a:t> de col </a:t>
            </a:r>
            <a:r>
              <a:rPr lang="en-GB" dirty="0" err="1">
                <a:latin typeface="Bahnschrift" panose="020B0502040204020203" pitchFamily="34" charset="0"/>
              </a:rPr>
              <a:t>uterin</a:t>
            </a:r>
            <a:r>
              <a:rPr lang="en-GB" dirty="0">
                <a:latin typeface="Bahnschrift" panose="020B0502040204020203" pitchFamily="34" charset="0"/>
              </a:rPr>
              <a:t> </a:t>
            </a:r>
            <a:r>
              <a:rPr lang="en-GB" dirty="0" err="1">
                <a:latin typeface="Bahnschrift" panose="020B0502040204020203" pitchFamily="34" charset="0"/>
              </a:rPr>
              <a:t>sunt</a:t>
            </a:r>
            <a:r>
              <a:rPr lang="en-GB" dirty="0">
                <a:latin typeface="Bahnschrift" panose="020B0502040204020203" pitchFamily="34" charset="0"/>
              </a:rPr>
              <a:t> </a:t>
            </a:r>
            <a:r>
              <a:rPr lang="en-GB" dirty="0" err="1">
                <a:latin typeface="Bahnschrift" panose="020B0502040204020203" pitchFamily="34" charset="0"/>
              </a:rPr>
              <a:t>cauzate</a:t>
            </a:r>
            <a:r>
              <a:rPr lang="en-GB" dirty="0">
                <a:latin typeface="Bahnschrift" panose="020B0502040204020203" pitchFamily="34" charset="0"/>
              </a:rPr>
              <a:t> de</a:t>
            </a:r>
            <a:r>
              <a:rPr lang="ro-RO" dirty="0">
                <a:latin typeface="Bahnschrift" panose="020B0502040204020203" pitchFamily="34" charset="0"/>
              </a:rPr>
              <a:t> infecția cu HPV </a:t>
            </a:r>
            <a:endParaRPr lang="en-GB" dirty="0">
              <a:latin typeface="Bahnschrift" panose="020B0502040204020203" pitchFamily="34" charset="0"/>
            </a:endParaRPr>
          </a:p>
          <a:p>
            <a:pPr algn="ctr"/>
            <a:r>
              <a:rPr lang="en-GB" dirty="0" err="1">
                <a:latin typeface="Bahnschrift" panose="020B0502040204020203" pitchFamily="34" charset="0"/>
              </a:rPr>
              <a:t>Peste</a:t>
            </a:r>
            <a:r>
              <a:rPr lang="en-GB" dirty="0">
                <a:latin typeface="Bahnschrift" panose="020B0502040204020203" pitchFamily="34" charset="0"/>
              </a:rPr>
              <a:t> 80% din </a:t>
            </a:r>
            <a:r>
              <a:rPr lang="en-GB" dirty="0" err="1">
                <a:latin typeface="Bahnschrift" panose="020B0502040204020203" pitchFamily="34" charset="0"/>
              </a:rPr>
              <a:t>persoane</a:t>
            </a:r>
            <a:r>
              <a:rPr lang="en-GB" dirty="0">
                <a:latin typeface="Bahnschrift" panose="020B0502040204020203" pitchFamily="34" charset="0"/>
              </a:rPr>
              <a:t> se </a:t>
            </a:r>
            <a:r>
              <a:rPr lang="en-GB" dirty="0" err="1">
                <a:latin typeface="Bahnschrift" panose="020B0502040204020203" pitchFamily="34" charset="0"/>
              </a:rPr>
              <a:t>infecteaz</a:t>
            </a:r>
            <a:r>
              <a:rPr lang="ro-RO" dirty="0">
                <a:latin typeface="Bahnschrift" panose="020B0502040204020203" pitchFamily="34" charset="0"/>
              </a:rPr>
              <a:t>ă cu HPV</a:t>
            </a:r>
            <a:r>
              <a:rPr lang="en-GB" dirty="0">
                <a:latin typeface="Bahnschrift" panose="020B0502040204020203" pitchFamily="34" charset="0"/>
              </a:rPr>
              <a:t> </a:t>
            </a:r>
            <a:r>
              <a:rPr lang="ro-RO" dirty="0">
                <a:latin typeface="Bahnschrift" panose="020B0502040204020203" pitchFamily="34" charset="0"/>
              </a:rPr>
              <a:t>în cursul vieții, dar majoritatea nu vor  dezvolta cancer de col uterin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357988" y="4590390"/>
            <a:ext cx="38178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dirty="0">
                <a:latin typeface="Bahnschrift" panose="020B0502040204020203" pitchFamily="34" charset="0"/>
              </a:rPr>
              <a:t>CEL MAI FRECVENT SUNT </a:t>
            </a:r>
            <a:r>
              <a:rPr lang="ro-RO" sz="2000" b="1" dirty="0">
                <a:solidFill>
                  <a:srgbClr val="009999"/>
                </a:solidFill>
                <a:latin typeface="Bahnschrift" panose="020B0502040204020203" pitchFamily="34" charset="0"/>
              </a:rPr>
              <a:t>DIAGNOSTICATE FEMEI ÎN VÂRSTĂ DE</a:t>
            </a:r>
          </a:p>
          <a:p>
            <a:r>
              <a:rPr lang="ro-RO" sz="4800" b="1" dirty="0">
                <a:solidFill>
                  <a:srgbClr val="009999"/>
                </a:solidFill>
                <a:latin typeface="Bahnschrift" panose="020B0502040204020203" pitchFamily="34" charset="0"/>
              </a:rPr>
              <a:t>35-44 </a:t>
            </a:r>
            <a:r>
              <a:rPr lang="ro-RO" sz="2400" b="1" dirty="0">
                <a:solidFill>
                  <a:srgbClr val="009999"/>
                </a:solidFill>
                <a:latin typeface="Bahnschrift" panose="020B0502040204020203" pitchFamily="34" charset="0"/>
              </a:rPr>
              <a:t>ANI</a:t>
            </a:r>
            <a:endParaRPr lang="en-US" sz="2400" b="1" dirty="0">
              <a:solidFill>
                <a:srgbClr val="009999"/>
              </a:solidFill>
              <a:latin typeface="Bahnschrift" panose="020B0502040204020203" pitchFamily="34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733912" y="6409344"/>
            <a:ext cx="8245098" cy="0"/>
          </a:xfrm>
          <a:prstGeom prst="line">
            <a:avLst/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/>
          <a:srcRect l="9057" t="67356" r="74608" b="22027"/>
          <a:stretch/>
        </p:blipFill>
        <p:spPr>
          <a:xfrm>
            <a:off x="1073655" y="8133112"/>
            <a:ext cx="1697869" cy="1428155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325585" y="6543165"/>
            <a:ext cx="35143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200" b="1" dirty="0">
                <a:solidFill>
                  <a:schemeClr val="accent5">
                    <a:lumMod val="75000"/>
                  </a:schemeClr>
                </a:solidFill>
                <a:latin typeface="Bahnschrift" panose="020B0502040204020203" pitchFamily="34" charset="0"/>
              </a:rPr>
              <a:t>CE CAUZEAZĂ CANCERUL DE COL UTERIN?</a:t>
            </a:r>
            <a:endParaRPr lang="en-US" sz="2200" b="1" dirty="0">
              <a:solidFill>
                <a:schemeClr val="accent5">
                  <a:lumMod val="75000"/>
                </a:schemeClr>
              </a:solidFill>
              <a:latin typeface="Bahnschrift" panose="020B0502040204020203" pitchFamily="34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3757191" y="6409344"/>
            <a:ext cx="75101" cy="5622407"/>
          </a:xfrm>
          <a:prstGeom prst="line">
            <a:avLst/>
          </a:prstGeom>
          <a:ln w="9525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598363" y="6430229"/>
            <a:ext cx="102813" cy="5601522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14177" y="7434968"/>
            <a:ext cx="3518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b="1" dirty="0">
                <a:solidFill>
                  <a:srgbClr val="FF9900"/>
                </a:solidFill>
                <a:latin typeface="Bahnschrift" panose="020B0502040204020203" pitchFamily="34" charset="0"/>
              </a:rPr>
              <a:t>CEA MAI COMUNĂ CAUZĂ</a:t>
            </a:r>
          </a:p>
          <a:p>
            <a:pPr algn="ctr"/>
            <a:r>
              <a:rPr lang="ro-RO" b="1" dirty="0">
                <a:solidFill>
                  <a:schemeClr val="accent5">
                    <a:lumMod val="75000"/>
                  </a:schemeClr>
                </a:solidFill>
                <a:latin typeface="Bahnschrift" panose="020B0502040204020203" pitchFamily="34" charset="0"/>
              </a:rPr>
              <a:t>HPV (HUMAN PAPILOMAVIRUS</a:t>
            </a:r>
            <a:r>
              <a:rPr lang="ro-RO" dirty="0">
                <a:latin typeface="Bahnschrift" panose="020B0502040204020203" pitchFamily="34" charset="0"/>
              </a:rPr>
              <a:t>)</a:t>
            </a:r>
            <a:endParaRPr lang="en-US" dirty="0">
              <a:latin typeface="Bahnschrift" panose="020B0502040204020203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13018" y="4683113"/>
            <a:ext cx="30326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o-RO" sz="2000" dirty="0">
                <a:latin typeface="Bahnschrift" panose="020B0502040204020203" pitchFamily="34" charset="0"/>
              </a:rPr>
              <a:t>Toate femeile, indiferent de rasă/etnie sunt la risc de a dezvolta cancer de col uterin</a:t>
            </a:r>
            <a:endParaRPr lang="en-US" sz="2000" dirty="0">
              <a:latin typeface="Bahnschrift" panose="020B0502040204020203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839937" y="6409344"/>
            <a:ext cx="27665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400" b="1" cap="all" dirty="0">
                <a:solidFill>
                  <a:schemeClr val="accent5">
                    <a:lumMod val="75000"/>
                  </a:schemeClr>
                </a:solidFill>
                <a:latin typeface="Bahnschrift" panose="020B0502040204020203" pitchFamily="34" charset="0"/>
              </a:rPr>
              <a:t>Care sunt simptomele?</a:t>
            </a:r>
            <a:endParaRPr lang="en-US" sz="2800" b="1" cap="all" dirty="0">
              <a:solidFill>
                <a:schemeClr val="accent5">
                  <a:lumMod val="75000"/>
                </a:schemeClr>
              </a:solidFill>
              <a:latin typeface="Bahnschrift" panose="020B0502040204020203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812364" y="7210615"/>
            <a:ext cx="2833639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100" dirty="0">
                <a:latin typeface="Bahnschrift" panose="020B0502040204020203" pitchFamily="34" charset="0"/>
              </a:rPr>
              <a:t>În mod obișnuit </a:t>
            </a:r>
            <a:r>
              <a:rPr lang="ro-RO" sz="2100" b="1" dirty="0">
                <a:latin typeface="Bahnschrift" panose="020B0502040204020203" pitchFamily="34" charset="0"/>
              </a:rPr>
              <a:t>nu există simptome în stadiile precoce </a:t>
            </a:r>
            <a:r>
              <a:rPr lang="ro-RO" sz="2100" dirty="0">
                <a:latin typeface="Bahnschrift" panose="020B0502040204020203" pitchFamily="34" charset="0"/>
              </a:rPr>
              <a:t>de cancer de col uterin</a:t>
            </a:r>
            <a:endParaRPr lang="ro-RO" sz="2100" b="1" dirty="0">
              <a:solidFill>
                <a:srgbClr val="FF9900"/>
              </a:solidFill>
              <a:latin typeface="Bahnschrift" panose="020B0502040204020203" pitchFamily="34" charset="0"/>
            </a:endParaRPr>
          </a:p>
          <a:p>
            <a:pPr algn="ctr"/>
            <a:endParaRPr lang="ro-RO" b="1" dirty="0">
              <a:solidFill>
                <a:srgbClr val="FF9900"/>
              </a:solidFill>
              <a:latin typeface="Bahnschrift" panose="020B0502040204020203" pitchFamily="34" charset="0"/>
            </a:endParaRPr>
          </a:p>
          <a:p>
            <a:pPr algn="ctr"/>
            <a:r>
              <a:rPr lang="ro-RO" b="1" dirty="0">
                <a:solidFill>
                  <a:srgbClr val="FF9900"/>
                </a:solidFill>
                <a:latin typeface="Bahnschrift" panose="020B0502040204020203" pitchFamily="34" charset="0"/>
              </a:rPr>
              <a:t>ODATĂ CE CANCERUL AVANSEAZĂ</a:t>
            </a:r>
          </a:p>
          <a:p>
            <a:pPr algn="ctr"/>
            <a:r>
              <a:rPr lang="ro-RO" dirty="0">
                <a:latin typeface="Bahnschrift" panose="020B0502040204020203" pitchFamily="34" charset="0"/>
              </a:rPr>
              <a:t>Simptomele pot include:</a:t>
            </a:r>
          </a:p>
          <a:p>
            <a:pPr algn="ctr"/>
            <a:endParaRPr lang="ro-RO" dirty="0">
              <a:latin typeface="Bahnschrift" panose="020B0502040204020203" pitchFamily="34" charset="0"/>
            </a:endParaRPr>
          </a:p>
          <a:p>
            <a:pPr algn="ctr"/>
            <a:r>
              <a:rPr lang="ro-RO" b="1" cap="all" dirty="0">
                <a:solidFill>
                  <a:srgbClr val="009999"/>
                </a:solidFill>
                <a:latin typeface="Bahnschrift" panose="020B0502040204020203" pitchFamily="34" charset="0"/>
              </a:rPr>
              <a:t>Sângerări vaginale anormale</a:t>
            </a:r>
          </a:p>
          <a:p>
            <a:pPr algn="ctr"/>
            <a:endParaRPr lang="ro-RO" b="1" cap="all" dirty="0">
              <a:solidFill>
                <a:srgbClr val="009999"/>
              </a:solidFill>
              <a:latin typeface="Bahnschrift" panose="020B0502040204020203" pitchFamily="34" charset="0"/>
            </a:endParaRPr>
          </a:p>
          <a:p>
            <a:pPr algn="ctr"/>
            <a:r>
              <a:rPr lang="ro-RO" b="1" cap="all" dirty="0">
                <a:solidFill>
                  <a:srgbClr val="009999"/>
                </a:solidFill>
                <a:latin typeface="Bahnschrift" panose="020B0502040204020203" pitchFamily="34" charset="0"/>
              </a:rPr>
              <a:t> scurgeri vaginale anormale</a:t>
            </a:r>
          </a:p>
          <a:p>
            <a:pPr algn="ctr"/>
            <a:endParaRPr lang="ro-RO" b="1" cap="all" dirty="0">
              <a:solidFill>
                <a:srgbClr val="009999"/>
              </a:solidFill>
              <a:latin typeface="Bahnschrift" panose="020B0502040204020203" pitchFamily="34" charset="0"/>
            </a:endParaRPr>
          </a:p>
          <a:p>
            <a:pPr algn="ctr"/>
            <a:r>
              <a:rPr lang="ro-RO" b="1" cap="all" dirty="0">
                <a:solidFill>
                  <a:srgbClr val="009999"/>
                </a:solidFill>
                <a:latin typeface="Bahnschrift" panose="020B0502040204020203" pitchFamily="34" charset="0"/>
              </a:rPr>
              <a:t>Durere la contactul sexual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783278" y="6434552"/>
            <a:ext cx="25656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400" b="1" cap="all" dirty="0">
                <a:solidFill>
                  <a:schemeClr val="accent5">
                    <a:lumMod val="75000"/>
                  </a:schemeClr>
                </a:solidFill>
                <a:latin typeface="Bahnschrift" panose="020B0502040204020203" pitchFamily="34" charset="0"/>
              </a:rPr>
              <a:t>DE CE ESTE SCREENING-UL CRUCIAL?</a:t>
            </a:r>
            <a:endParaRPr lang="en-US" sz="2400" b="1" cap="all" dirty="0">
              <a:solidFill>
                <a:schemeClr val="accent5">
                  <a:lumMod val="75000"/>
                </a:schemeClr>
              </a:solidFill>
              <a:latin typeface="Bahnschrift" panose="020B0502040204020203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606439" y="7727831"/>
            <a:ext cx="2646591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4400" b="1" dirty="0">
                <a:solidFill>
                  <a:srgbClr val="FF9900"/>
                </a:solidFill>
                <a:latin typeface="Bahnschrift" panose="020B0502040204020203" pitchFamily="34" charset="0"/>
              </a:rPr>
              <a:t>6</a:t>
            </a:r>
            <a:r>
              <a:rPr lang="ro-RO" b="1" dirty="0">
                <a:solidFill>
                  <a:srgbClr val="FF9900"/>
                </a:solidFill>
                <a:latin typeface="Bahnschrift" panose="020B0502040204020203" pitchFamily="34" charset="0"/>
              </a:rPr>
              <a:t> DIN </a:t>
            </a:r>
            <a:r>
              <a:rPr lang="ro-RO" sz="4400" b="1" dirty="0">
                <a:solidFill>
                  <a:srgbClr val="FF9900"/>
                </a:solidFill>
                <a:latin typeface="Bahnschrift" panose="020B0502040204020203" pitchFamily="34" charset="0"/>
              </a:rPr>
              <a:t>10</a:t>
            </a:r>
            <a:r>
              <a:rPr lang="ro-RO" b="1" dirty="0">
                <a:solidFill>
                  <a:srgbClr val="FF9900"/>
                </a:solidFill>
                <a:latin typeface="Bahnschrift" panose="020B0502040204020203" pitchFamily="34" charset="0"/>
              </a:rPr>
              <a:t> </a:t>
            </a:r>
          </a:p>
          <a:p>
            <a:pPr algn="ctr"/>
            <a:r>
              <a:rPr lang="ro-RO" sz="2400" b="1" dirty="0">
                <a:solidFill>
                  <a:srgbClr val="FF9900"/>
                </a:solidFill>
                <a:latin typeface="Bahnschrift" panose="020B0502040204020203" pitchFamily="34" charset="0"/>
              </a:rPr>
              <a:t>CANCERELE DE COL UTERIN</a:t>
            </a:r>
          </a:p>
          <a:p>
            <a:pPr algn="r"/>
            <a:r>
              <a:rPr lang="ro-RO" sz="2400" b="1" dirty="0">
                <a:solidFill>
                  <a:srgbClr val="FF9900"/>
                </a:solidFill>
                <a:latin typeface="Bahnschrift" panose="020B0502040204020203" pitchFamily="34" charset="0"/>
              </a:rPr>
              <a:t> </a:t>
            </a:r>
          </a:p>
          <a:p>
            <a:pPr algn="ctr"/>
            <a:r>
              <a:rPr lang="ro-RO" dirty="0">
                <a:latin typeface="Bahnschrift" panose="020B0502040204020203" pitchFamily="34" charset="0"/>
              </a:rPr>
              <a:t>SUNT DEPISTATE LA FEMEI CARE NU AU FĂCUT NICIODATĂ UN TEST </a:t>
            </a:r>
          </a:p>
          <a:p>
            <a:pPr algn="ctr"/>
            <a:r>
              <a:rPr lang="ro-RO" dirty="0">
                <a:latin typeface="Bahnschrift" panose="020B0502040204020203" pitchFamily="34" charset="0"/>
              </a:rPr>
              <a:t>BABEȘ-PAPANICOLAU</a:t>
            </a:r>
          </a:p>
          <a:p>
            <a:pPr algn="ctr"/>
            <a:r>
              <a:rPr lang="ro-RO" dirty="0">
                <a:latin typeface="Bahnschrift" panose="020B0502040204020203" pitchFamily="34" charset="0"/>
              </a:rPr>
              <a:t>sau nu au fost testate în ultimii 5 ani.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813018" y="12031751"/>
            <a:ext cx="8245098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25" name="Picture 24">
            <a:extLst>
              <a:ext uri="{FF2B5EF4-FFF2-40B4-BE49-F238E27FC236}">
                <a16:creationId xmlns:a16="http://schemas.microsoft.com/office/drawing/2014/main" id="{AD3E1A6E-65D5-41FD-128B-B25F01FEE7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950" y="11983795"/>
            <a:ext cx="2431258" cy="755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69545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355</TotalTime>
  <Words>213</Words>
  <Application>Microsoft Office PowerPoint</Application>
  <PresentationFormat>A3 Paper (297x420 mm)</PresentationFormat>
  <Paragraphs>37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Bahnschrift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 Sorina Irimie</dc:creator>
  <cp:lastModifiedBy>Livia.Cioran</cp:lastModifiedBy>
  <cp:revision>24</cp:revision>
  <cp:lastPrinted>2023-09-29T08:03:31Z</cp:lastPrinted>
  <dcterms:created xsi:type="dcterms:W3CDTF">2023-09-29T06:47:10Z</dcterms:created>
  <dcterms:modified xsi:type="dcterms:W3CDTF">2023-11-16T11:35:42Z</dcterms:modified>
</cp:coreProperties>
</file>