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340" autoAdjust="0"/>
  </p:normalViewPr>
  <p:slideViewPr>
    <p:cSldViewPr snapToGrid="0">
      <p:cViewPr varScale="1">
        <p:scale>
          <a:sx n="103" d="100"/>
          <a:sy n="103" d="100"/>
        </p:scale>
        <p:origin x="14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ED71-2D9F-F9FA-51BE-4BD8503A9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BA0440-EA31-602E-AC01-886A3D1F5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7178E-AB51-5CDE-C12F-C91B750B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0EE53-A34B-1BF9-935A-1E866F42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4AF81-6845-F0AB-7349-0346CE1A3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6F5B-0E92-249E-F413-D0AB6703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FA514-9B0A-45D3-7759-D9017FBA3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C3E42-7BAF-7FA5-34B0-881E752F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2F795-F82B-3E9F-F9FA-E68C9D0A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76220-6A20-E5B4-58C8-26A612ED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6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B1CDF-EEA5-2E7B-FA80-386270871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BF9E2-97F9-9595-45C4-9DC4EEAF0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A55EA-3761-BA74-28F9-E5833269F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ACD095-2EF7-0117-21C2-6C76C149A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1559D-1E0F-1F9B-0A63-C50BC2842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5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0513D-FA6F-44B7-F86A-839A4C55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08422-5F48-ED52-45FB-7515CBF86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75889-607E-34D9-9AA5-A0CC71ED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8E17B-7819-0F1E-7FBB-9DCB47F36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D9A5F-197E-2D1E-766A-BCE9A3AA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3CF7B-3F27-D99F-A07C-6FA58A775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2E03-EE51-3579-0E6C-5E8373C3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016CA-ECD3-7F3F-9202-57C11DF01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46319-669E-42C7-2248-3F8DAB79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F5ACF-18AF-D329-8326-4AE270D2F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7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7D663-9FA5-E36D-1F4D-F9BFFE6A4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BAC1-CB07-20E8-D123-A29653728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C825C-3530-2DD2-256F-75D6FBE29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5921E-3632-E749-D9A0-24D05E6B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6F507-EAD7-1E1D-CA27-6DEB620E9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CA788-CA15-6ECF-C37F-BDBE77E8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3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B3DA5-2300-074E-4CF0-0E2B1664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FD564-3FAE-3671-36FA-505A7DFC9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72213-5613-FA82-31BD-CD89949FC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08D85-2533-7296-150C-606E2DD91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A3368-41C8-DEAD-CDAB-2F474C1F4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03329-8173-C282-2286-2A222B9E6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B0990A-B8DB-B196-FE72-53C8AA12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FBCE5-320F-92C2-AA78-15ED5AA1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A585-BFB4-F17E-6D73-AD2C8A38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26C738-E8F4-D594-6666-F0B1B7A9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B57BAF-9ACF-75EF-A12A-B277AFA56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E13BFD-5306-59E3-291A-84F03D90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3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50814-46D6-F8B1-C49A-FFA10DCBA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6100C-E267-C8A8-8996-EEBE2F20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52BD3-2041-016A-628F-BF08909B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6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72971-544B-C9FF-54DE-B4987DD3A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13048-3AA3-5B24-B258-3F7752A29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BA422-8D5D-7A63-86BC-6535ED6B8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3AE5A-BD7C-BFA5-3FA7-4B12FAFA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37493-AD9C-D447-2487-2F11EAFE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744A02-2D96-639A-2CE0-C0CD4910F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0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220E-7BE6-9FFF-8999-1AF0CD83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8742E2-3C64-9628-E7B5-2C5F7F731A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C2330-C06C-8F67-5EF2-A135FC4AF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02174E-2F27-AB00-0849-B58EC43EF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C8D6F-67E6-F8BF-6435-A8016A32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CDB61-DAE0-F3C3-A589-F89A1506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3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F9707-4B2F-2A78-B8DE-A05826358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E1A8D-9DB5-0E9C-B961-91D70E638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576B6-76A3-4D8A-4F6E-433200EB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8DEC3-A100-469C-A2E8-D4030F9E8DF9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1BD3B-9CAE-18CC-8941-CB2D9897C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C5CE1-40BA-87A0-5392-84F16CBBD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0B35-03B6-47E0-BDF6-460039646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45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s://ecis.jrc.ec.europa.eu/pdf/factsheets/cervical_cancer_en-Nov_2021.pdf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D848C3-B26C-ABFC-2846-9393CD17572B}"/>
              </a:ext>
            </a:extLst>
          </p:cNvPr>
          <p:cNvSpPr txBox="1"/>
          <p:nvPr/>
        </p:nvSpPr>
        <p:spPr>
          <a:xfrm>
            <a:off x="8218440" y="0"/>
            <a:ext cx="4050719" cy="6889568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endParaRPr lang="ro-RO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US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IANUARIE </a:t>
            </a:r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202</a:t>
            </a:r>
            <a:r>
              <a:rPr lang="en-US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4</a:t>
            </a:r>
            <a:endParaRPr lang="ro-RO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US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CAMPANIE</a:t>
            </a:r>
            <a:endParaRPr lang="ro-RO" sz="1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ro-RO" sz="1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DE </a:t>
            </a:r>
          </a:p>
          <a:p>
            <a:pPr algn="ctr"/>
            <a:r>
              <a:rPr lang="en-US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PREVEN</a:t>
            </a:r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ȚIE A </a:t>
            </a:r>
          </a:p>
          <a:p>
            <a:pPr algn="ctr"/>
            <a:r>
              <a:rPr lang="ro-RO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 cancerului DE COL UTERIN</a:t>
            </a:r>
          </a:p>
          <a:p>
            <a:pPr algn="ctr"/>
            <a:endParaRPr lang="en-US" sz="1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Informeaz</a:t>
            </a:r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ă-te! </a:t>
            </a:r>
          </a:p>
          <a:p>
            <a:pPr algn="ctr"/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Testează-te!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V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accineaz</a:t>
            </a:r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-</a:t>
            </a:r>
            <a:r>
              <a:rPr lang="en-GB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</a:t>
            </a:r>
            <a:r>
              <a:rPr lang="ro-RO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!</a:t>
            </a: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>
              <a:spcAft>
                <a:spcPts val="600"/>
              </a:spcAft>
            </a:pPr>
            <a:endParaRPr lang="ro-RO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o-R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Material adresat populației generale</a:t>
            </a:r>
          </a:p>
          <a:p>
            <a:pPr algn="ctr"/>
            <a:endParaRPr lang="ro-RO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ro-R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endParaRPr 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B65FB9-D73A-056A-D4D3-22E08738C9C3}"/>
              </a:ext>
            </a:extLst>
          </p:cNvPr>
          <p:cNvSpPr txBox="1"/>
          <p:nvPr/>
        </p:nvSpPr>
        <p:spPr>
          <a:xfrm>
            <a:off x="0" y="12914"/>
            <a:ext cx="4055350" cy="551946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Strategia</a:t>
            </a:r>
            <a:r>
              <a:rPr lang="en-US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Global</a:t>
            </a:r>
            <a:r>
              <a:rPr lang="ro-RO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en-US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eliminarea</a:t>
            </a:r>
            <a:r>
              <a:rPr lang="en-US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ro-RO" sz="1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10000"/>
              </a:lnSpc>
            </a:pPr>
            <a:r>
              <a:rPr lang="en-US" sz="1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cancerului</a:t>
            </a:r>
            <a:r>
              <a:rPr lang="en-US" sz="1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col </a:t>
            </a:r>
            <a:r>
              <a:rPr lang="en-US" sz="1400" b="1" dirty="0" err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uterin</a:t>
            </a:r>
            <a:endParaRPr lang="ro-RO" sz="14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F090D78-CE5F-510B-2122-768CB855C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121" y="3389182"/>
            <a:ext cx="2889758" cy="289652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6DA7509-A314-E606-6C6C-6673BF4ABF2A}"/>
              </a:ext>
            </a:extLst>
          </p:cNvPr>
          <p:cNvSpPr txBox="1"/>
          <p:nvPr/>
        </p:nvSpPr>
        <p:spPr>
          <a:xfrm>
            <a:off x="4333503" y="6285708"/>
            <a:ext cx="3666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Material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realizat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în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cadrul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subprogramului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de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evaluare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şi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promovare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a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sănătăţii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şi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educaţie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pentru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sănătate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al </a:t>
            </a:r>
            <a:endParaRPr lang="ro-RO" sz="800" dirty="0">
              <a:solidFill>
                <a:srgbClr val="333333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</a:endParaRPr>
          </a:p>
          <a:p>
            <a:pPr algn="ctr"/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Ministerului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Sănătăţii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–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pentru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distribuţie</a:t>
            </a:r>
            <a:r>
              <a:rPr lang="en-US" sz="80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gratuită</a:t>
            </a: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C0AB0B7-D162-2D2D-C459-670598D3E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42" y="4009599"/>
            <a:ext cx="3837744" cy="185896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7F2BEAE-D3BC-C920-1162-A89B8FE7AC73}"/>
              </a:ext>
            </a:extLst>
          </p:cNvPr>
          <p:cNvSpPr txBox="1"/>
          <p:nvPr/>
        </p:nvSpPr>
        <p:spPr>
          <a:xfrm>
            <a:off x="160328" y="930471"/>
            <a:ext cx="376458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lansată în 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17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noiembrie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2020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</a:t>
            </a:r>
          </a:p>
          <a:p>
            <a:pPr algn="ctr">
              <a:lnSpc>
                <a:spcPct val="150000"/>
              </a:lnSpc>
            </a:pP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Organizatia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Mondial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 S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</a:t>
            </a:r>
            <a:r>
              <a:rPr lang="ro-RO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ăț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ii (OMS) </a:t>
            </a:r>
            <a:endParaRPr lang="ro-RO" sz="12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printr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-o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rezolu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adoptat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194 de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ță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  <a:endParaRPr lang="ro-RO"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Obiectiv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p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â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anul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2030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inciden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cancerului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col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uterin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scad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se men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</a:t>
            </a:r>
          </a:p>
          <a:p>
            <a:pPr algn="ctr">
              <a:lnSpc>
                <a:spcPct val="150000"/>
              </a:lnSpc>
            </a:pP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 4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cazuri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noi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la 100.000 de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 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Atingerea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obiectivului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fi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posibil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dac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sunt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ndeplinite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3 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esen</a:t>
            </a:r>
            <a:r>
              <a:rPr lang="ro-RO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</a:t>
            </a:r>
            <a:r>
              <a:rPr lang="en-US" sz="12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iale</a:t>
            </a:r>
            <a:r>
              <a:rPr lang="en-US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 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29BC36-1EB9-7209-C9DC-D2643790F94B}"/>
              </a:ext>
            </a:extLst>
          </p:cNvPr>
          <p:cNvSpPr txBox="1"/>
          <p:nvPr/>
        </p:nvSpPr>
        <p:spPr>
          <a:xfrm>
            <a:off x="3951762" y="12914"/>
            <a:ext cx="4224072" cy="889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România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cea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mai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ridicată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incidenţă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o-RO" sz="1600" kern="100" dirty="0">
              <a:solidFill>
                <a:srgbClr val="00999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şi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mortalitate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cancer de col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uterin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Uniunea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kern="100" dirty="0" err="1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Europeană</a:t>
            </a:r>
            <a:r>
              <a:rPr lang="ro-RO" sz="1600" kern="100" dirty="0">
                <a:solidFill>
                  <a:srgbClr val="0099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r>
              <a:rPr lang="ro-RO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fr-FR" sz="1600" kern="100" dirty="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kern="100" dirty="0">
              <a:solidFill>
                <a:srgbClr val="0099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3C4E3AA-AB60-33C1-B08D-D56B618BEA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301" y="953798"/>
            <a:ext cx="3920748" cy="172512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0B641FE-4805-8085-A165-6E89E9CD0E92}"/>
              </a:ext>
            </a:extLst>
          </p:cNvPr>
          <p:cNvSpPr txBox="1"/>
          <p:nvPr/>
        </p:nvSpPr>
        <p:spPr>
          <a:xfrm>
            <a:off x="4167932" y="2670754"/>
            <a:ext cx="3800299" cy="399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Incidența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mortalitatea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prin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cancer de col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uterin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țările</a:t>
            </a:r>
            <a:r>
              <a:rPr lang="fr-FR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UE, 2022, ASR/‰00 </a:t>
            </a:r>
            <a:r>
              <a:rPr lang="fr-FR" sz="90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</a:t>
            </a:r>
            <a:r>
              <a:rPr lang="ro-RO" sz="9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900" kern="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fr-FR" sz="900" kern="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raportat</a:t>
            </a:r>
            <a:r>
              <a:rPr lang="fr-FR" sz="900" kern="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la </a:t>
            </a:r>
            <a:r>
              <a:rPr lang="fr-FR" sz="900" kern="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populaţia</a:t>
            </a:r>
            <a:r>
              <a:rPr lang="fr-FR" sz="900" kern="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standard </a:t>
            </a:r>
            <a:r>
              <a:rPr lang="fr-FR" sz="900" kern="0" dirty="0" err="1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europeană</a:t>
            </a:r>
            <a:r>
              <a:rPr lang="fr-FR" sz="900" kern="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2013) </a:t>
            </a:r>
            <a:endParaRPr lang="en-US" sz="9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9665DF-22FB-FD0E-AE65-3831E0A0CAC5}"/>
              </a:ext>
            </a:extLst>
          </p:cNvPr>
          <p:cNvSpPr txBox="1"/>
          <p:nvPr/>
        </p:nvSpPr>
        <p:spPr>
          <a:xfrm>
            <a:off x="4050832" y="3016099"/>
            <a:ext cx="392074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https://ecis.jrc.ec.europa.eu/pdf/factsheets/cervical_cancer_en-Nov_2021.pdf</a:t>
            </a:r>
            <a:endParaRPr lang="en-US" sz="9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1BF864-E870-FC0A-3E5B-CFD2EC8B2D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6" t="26410" r="25699" b="31504"/>
          <a:stretch/>
        </p:blipFill>
        <p:spPr>
          <a:xfrm>
            <a:off x="8490233" y="2870713"/>
            <a:ext cx="3684208" cy="28862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DFF9492-E0DB-F1F1-E646-F45763B4DD9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91" b="38383"/>
          <a:stretch/>
        </p:blipFill>
        <p:spPr>
          <a:xfrm>
            <a:off x="9291764" y="6148509"/>
            <a:ext cx="1495870" cy="48056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BD1F408-4FC6-1629-7FBB-B0B2CF7DE34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38000" r="21542" b="39840"/>
          <a:stretch/>
        </p:blipFill>
        <p:spPr>
          <a:xfrm>
            <a:off x="10787634" y="6148509"/>
            <a:ext cx="1314565" cy="50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2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D126E8-C68C-6059-EED4-C2D6A03C3780}"/>
              </a:ext>
            </a:extLst>
          </p:cNvPr>
          <p:cNvSpPr txBox="1"/>
          <p:nvPr/>
        </p:nvSpPr>
        <p:spPr>
          <a:xfrm>
            <a:off x="0" y="6273225"/>
            <a:ext cx="12192000" cy="584775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ker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Cancerul de col uterin poate fi prevenit prin vaccinare şi screening</a:t>
            </a:r>
          </a:p>
          <a:p>
            <a:pPr algn="ctr"/>
            <a:r>
              <a:rPr lang="en-US" sz="1600" b="1" kern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şi poate fi vindecat dacă este depistat la timp și tratat corespunzător!</a:t>
            </a:r>
            <a:endParaRPr lang="en-GB" sz="1600" b="1" kern="100" cap="all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5E3A0-469A-A9B8-9C30-70D1714834CD}"/>
              </a:ext>
            </a:extLst>
          </p:cNvPr>
          <p:cNvSpPr txBox="1"/>
          <p:nvPr/>
        </p:nvSpPr>
        <p:spPr>
          <a:xfrm>
            <a:off x="-17208" y="110501"/>
            <a:ext cx="40448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400" b="1">
                <a:solidFill>
                  <a:srgbClr val="009999"/>
                </a:solidFill>
                <a:latin typeface="Bahnschrift" panose="020B0502040204020203" pitchFamily="34" charset="0"/>
              </a:rPr>
              <a:t>CE ESTE </a:t>
            </a:r>
          </a:p>
          <a:p>
            <a:pPr algn="ctr"/>
            <a:r>
              <a:rPr lang="ro-RO" sz="1400" b="1">
                <a:solidFill>
                  <a:srgbClr val="009999"/>
                </a:solidFill>
                <a:latin typeface="Bahnschrift" panose="020B0502040204020203" pitchFamily="34" charset="0"/>
              </a:rPr>
              <a:t>c</a:t>
            </a:r>
            <a:r>
              <a:rPr lang="en-GB" sz="1400" b="1">
                <a:solidFill>
                  <a:srgbClr val="009999"/>
                </a:solidFill>
                <a:latin typeface="Bahnschrift" panose="020B0502040204020203" pitchFamily="34" charset="0"/>
              </a:rPr>
              <a:t>ancerul de col uterin</a:t>
            </a:r>
            <a:r>
              <a:rPr lang="ro-RO" sz="1400" b="1">
                <a:solidFill>
                  <a:srgbClr val="009999"/>
                </a:solidFill>
                <a:latin typeface="Bahnschrift" panose="020B0502040204020203" pitchFamily="34" charset="0"/>
              </a:rPr>
              <a:t> (cancerul cervical)?</a:t>
            </a:r>
            <a:r>
              <a:rPr lang="en-GB" sz="1400" b="1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endParaRPr lang="ro-RO" sz="14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41DD087-9E1C-F6B4-838B-F393392F5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51" y="818667"/>
            <a:ext cx="1881235" cy="162500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F63D3D5-05D7-CAC5-AF03-8360591FA4EC}"/>
              </a:ext>
            </a:extLst>
          </p:cNvPr>
          <p:cNvSpPr txBox="1"/>
          <p:nvPr/>
        </p:nvSpPr>
        <p:spPr>
          <a:xfrm>
            <a:off x="0" y="2547824"/>
            <a:ext cx="414737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050" dirty="0">
                <a:latin typeface="Roboto" panose="02000000000000000000" pitchFamily="2" charset="0"/>
              </a:rPr>
              <a:t>Cancerul care a</a:t>
            </a:r>
            <a:r>
              <a:rPr lang="en-US" sz="1050" dirty="0">
                <a:effectLst/>
                <a:latin typeface="Roboto" panose="02000000000000000000" pitchFamily="2" charset="0"/>
              </a:rPr>
              <a:t>pare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în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celulele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colului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uterin</a:t>
            </a:r>
            <a:r>
              <a:rPr lang="en-US" sz="1050" dirty="0">
                <a:effectLst/>
                <a:latin typeface="Roboto" panose="02000000000000000000" pitchFamily="2" charset="0"/>
              </a:rPr>
              <a:t> (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partea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inferioară</a:t>
            </a:r>
            <a:r>
              <a:rPr lang="en-US" sz="1050" dirty="0">
                <a:effectLst/>
                <a:latin typeface="Roboto" panose="02000000000000000000" pitchFamily="2" charset="0"/>
              </a:rPr>
              <a:t> a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uterului</a:t>
            </a:r>
            <a:r>
              <a:rPr lang="en-US" sz="1050" dirty="0">
                <a:effectLst/>
                <a:latin typeface="Roboto" panose="02000000000000000000" pitchFamily="2" charset="0"/>
              </a:rPr>
              <a:t> care se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conectează</a:t>
            </a:r>
            <a:r>
              <a:rPr lang="en-US" sz="1050" dirty="0">
                <a:effectLst/>
                <a:latin typeface="Roboto" panose="02000000000000000000" pitchFamily="2" charset="0"/>
              </a:rPr>
              <a:t> la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vagin</a:t>
            </a:r>
            <a:r>
              <a:rPr lang="en-US" sz="1050" dirty="0">
                <a:effectLst/>
                <a:latin typeface="Roboto" panose="02000000000000000000" pitchFamily="2" charset="0"/>
              </a:rPr>
              <a:t>) din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cauza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înmulțirii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necontrolate</a:t>
            </a:r>
            <a:r>
              <a:rPr lang="en-US" sz="1050" dirty="0">
                <a:effectLst/>
                <a:latin typeface="Roboto" panose="02000000000000000000" pitchFamily="2" charset="0"/>
              </a:rPr>
              <a:t>,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haotice</a:t>
            </a:r>
            <a:r>
              <a:rPr lang="en-US" sz="1050" dirty="0">
                <a:effectLst/>
                <a:latin typeface="Roboto" panose="02000000000000000000" pitchFamily="2" charset="0"/>
              </a:rPr>
              <a:t> a </a:t>
            </a:r>
            <a:r>
              <a:rPr lang="ro-RO" sz="1050" dirty="0">
                <a:effectLst/>
                <a:latin typeface="Roboto" panose="02000000000000000000" pitchFamily="2" charset="0"/>
              </a:rPr>
              <a:t>unor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celule</a:t>
            </a:r>
            <a:r>
              <a:rPr lang="en-US" sz="1050" dirty="0">
                <a:effectLst/>
                <a:latin typeface="Roboto" panose="02000000000000000000" pitchFamily="2" charset="0"/>
              </a:rPr>
              <a:t> </a:t>
            </a:r>
            <a:r>
              <a:rPr lang="en-US" sz="1050" dirty="0" err="1">
                <a:effectLst/>
                <a:latin typeface="Roboto" panose="02000000000000000000" pitchFamily="2" charset="0"/>
              </a:rPr>
              <a:t>anormale</a:t>
            </a:r>
            <a:r>
              <a:rPr lang="ro-RO" sz="1050" dirty="0">
                <a:effectLst/>
                <a:latin typeface="Roboto" panose="02000000000000000000" pitchFamily="2" charset="0"/>
              </a:rPr>
              <a:t>, cel mai frecvent </a:t>
            </a:r>
            <a:r>
              <a:rPr lang="en-US" sz="1050" dirty="0">
                <a:effectLst/>
                <a:latin typeface="Roboto" panose="02000000000000000000" pitchFamily="2" charset="0"/>
              </a:rPr>
              <a:t>.</a:t>
            </a:r>
            <a:r>
              <a:rPr lang="ro-RO" sz="1050" dirty="0">
                <a:effectLst/>
                <a:latin typeface="Roboto" panose="02000000000000000000" pitchFamily="2" charset="0"/>
              </a:rPr>
              <a:t>în prezența HPV.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9BDFB8-C677-0D13-2908-3D4530128F7B}"/>
              </a:ext>
            </a:extLst>
          </p:cNvPr>
          <p:cNvSpPr txBox="1"/>
          <p:nvPr/>
        </p:nvSpPr>
        <p:spPr>
          <a:xfrm>
            <a:off x="4399382" y="115416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CARE ESTE CAUZA c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ancerul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ui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 de col uterin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?</a:t>
            </a:r>
            <a:endParaRPr lang="en-US" sz="13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E20037-BAE9-305B-6DE1-89437ED5A58F}"/>
              </a:ext>
            </a:extLst>
          </p:cNvPr>
          <p:cNvSpPr txBox="1"/>
          <p:nvPr/>
        </p:nvSpPr>
        <p:spPr>
          <a:xfrm>
            <a:off x="0" y="4526933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CE SIMPTOME ARE c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ancerul de col uterin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?</a:t>
            </a:r>
            <a:endParaRPr lang="en-US" sz="13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AA0FA8-E303-1258-F0C9-DFFB5A6D82E7}"/>
              </a:ext>
            </a:extLst>
          </p:cNvPr>
          <p:cNvSpPr txBox="1"/>
          <p:nvPr/>
        </p:nvSpPr>
        <p:spPr>
          <a:xfrm>
            <a:off x="51284" y="4832317"/>
            <a:ext cx="40448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 mod obișnuit nu există simptome în stadiile precoce.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Când apar, simptomele pot include: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Sângerări vaginale anormale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Scurgeri vaginale anormale</a:t>
            </a:r>
          </a:p>
          <a:p>
            <a:pPr marL="628650" lvl="1" indent="-171450">
              <a:buFont typeface="Wingdings" panose="05000000000000000000" pitchFamily="2" charset="2"/>
              <a:buChar char="v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Durere la contactul sexual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Aceste simptome apar și în alte afecțiuni , </a:t>
            </a:r>
            <a:r>
              <a:rPr lang="ro-RO" sz="10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fără a semnifica neapărat un cancer de col uterin.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ro-RO" sz="105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cazul în care apar, adresați-vă imediat medicului! </a:t>
            </a:r>
            <a:endParaRPr lang="ro-RO" sz="1050" b="1" dirty="0">
              <a:solidFill>
                <a:srgbClr val="009999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30A741-F8D4-FD77-8CF9-C8A587D182A9}"/>
              </a:ext>
            </a:extLst>
          </p:cNvPr>
          <p:cNvSpPr txBox="1"/>
          <p:nvPr/>
        </p:nvSpPr>
        <p:spPr>
          <a:xfrm>
            <a:off x="4122806" y="364603"/>
            <a:ext cx="410238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Peste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90% din ca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zuri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sunt 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cauzate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infecția cu HPV 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HPV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 transmite în special prin contact sexual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8 persoane din 10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se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nfecteaz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ă cu HPV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 cursul vieții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majoritatea cazurilor infecția 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 </a:t>
            </a: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 </a:t>
            </a: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vindec</a:t>
            </a: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la sine, 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 nu vor  dezvolta niciodată  cancer cervical</a:t>
            </a:r>
            <a:r>
              <a:rPr lang="ro-RO" sz="1050" b="1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Uneori,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infecția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HPV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persistentă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poate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produce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leziuni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veruci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condiloame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genitale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sau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leziuni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precanceroase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Tipurile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HPV care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produc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veruci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sunt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diferite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en-US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tipurile</a:t>
            </a:r>
            <a:r>
              <a:rPr lang="en-US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HPV care pot produce cancer.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Intr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</a:t>
            </a:r>
            <a:r>
              <a:rPr lang="en-GB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GB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ția cu HPV și apariția cancerului de col ute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pot trece mulți ani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chiar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zeci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Infecția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cu HPV nu </a:t>
            </a: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prezintă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simptome</a:t>
            </a:r>
            <a:r>
              <a:rPr lang="en-US" sz="1050" dirty="0">
                <a:solidFill>
                  <a:srgbClr val="333333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ro-RO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E6A00D-C997-BA6A-DB2A-A941EA5D9279}"/>
              </a:ext>
            </a:extLst>
          </p:cNvPr>
          <p:cNvSpPr txBox="1"/>
          <p:nvPr/>
        </p:nvSpPr>
        <p:spPr>
          <a:xfrm>
            <a:off x="102568" y="3429329"/>
            <a:ext cx="3993526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CINE ESTE LA RISC de </a:t>
            </a:r>
            <a:r>
              <a:rPr lang="en-GB" sz="1300" b="1">
                <a:solidFill>
                  <a:srgbClr val="009999"/>
                </a:solidFill>
                <a:latin typeface="Bahnschrift" panose="020B0502040204020203" pitchFamily="34" charset="0"/>
              </a:rPr>
              <a:t>a dezvolta </a:t>
            </a:r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cancer cervical?</a:t>
            </a:r>
            <a:endParaRPr lang="en-US" sz="13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D7C459-D78E-9470-4662-DA10A5129563}"/>
              </a:ext>
            </a:extLst>
          </p:cNvPr>
          <p:cNvSpPr txBox="1"/>
          <p:nvPr/>
        </p:nvSpPr>
        <p:spPr>
          <a:xfrm>
            <a:off x="51284" y="3757692"/>
            <a:ext cx="3748103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Toate femeile care și-au început viața sexuală, sunt la risc de a dezvolta cancer cervical. </a:t>
            </a:r>
            <a:endParaRPr lang="en-GB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Cel mai frecvent femei în vârstă de 35-44 ani</a:t>
            </a:r>
            <a:endParaRPr lang="en-US" sz="1800" dirty="0">
              <a:latin typeface="Bahnschrift" panose="020B050204020402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483744-A166-6D77-23D8-9E12EE949FD4}"/>
              </a:ext>
            </a:extLst>
          </p:cNvPr>
          <p:cNvSpPr txBox="1"/>
          <p:nvPr/>
        </p:nvSpPr>
        <p:spPr>
          <a:xfrm>
            <a:off x="4183707" y="5714189"/>
            <a:ext cx="3777848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Virusul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Papilloma Uman </a:t>
            </a:r>
            <a:r>
              <a:rPr lang="ro-RO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(HPV)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si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Virusul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Imunodeficienței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Umane</a:t>
            </a:r>
            <a:r>
              <a:rPr lang="ro-RO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(HIV)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sunt </a:t>
            </a:r>
            <a:r>
              <a:rPr lang="ro-RO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viruși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foarte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diferiți</a:t>
            </a:r>
            <a:endParaRPr lang="ro-RO" sz="110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100" dirty="0">
                <a:solidFill>
                  <a:srgbClr val="333333"/>
                </a:solidFill>
                <a:latin typeface="Roboto" panose="02000000000000000000" pitchFamily="2" charset="0"/>
              </a:rPr>
              <a:t>HPV 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și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o-RO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HIV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provoacă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probleme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de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sănătate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diferite</a:t>
            </a:r>
            <a:r>
              <a:rPr lang="en-US" sz="11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.</a:t>
            </a:r>
            <a:endParaRPr lang="en-US" sz="11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AED8D2-82B9-F316-1567-E4B061CD3F72}"/>
              </a:ext>
            </a:extLst>
          </p:cNvPr>
          <p:cNvSpPr txBox="1"/>
          <p:nvPr/>
        </p:nvSpPr>
        <p:spPr>
          <a:xfrm>
            <a:off x="8386474" y="5521168"/>
            <a:ext cx="3754242" cy="686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o-RO" sz="1200" b="1" kern="100">
                <a:solidFill>
                  <a:srgbClr val="009999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Dacă aveți între 25 și 64 de ani adresați-vă programelor de screening organizat populațional al cancerului de col uterin pentru un test gratuit!</a:t>
            </a:r>
            <a:endParaRPr lang="en-US" sz="1200" b="1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EC56D4-CE07-E651-C288-B9A0166DE1F0}"/>
              </a:ext>
            </a:extLst>
          </p:cNvPr>
          <p:cNvSpPr txBox="1"/>
          <p:nvPr/>
        </p:nvSpPr>
        <p:spPr>
          <a:xfrm>
            <a:off x="4147379" y="5134054"/>
            <a:ext cx="3777848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Nu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există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tratament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pentru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infecția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</a:t>
            </a:r>
            <a:r>
              <a:rPr lang="fr-FR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cu</a:t>
            </a:r>
            <a:r>
              <a:rPr lang="fr-FR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HPV,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rgbClr val="333333"/>
                </a:solidFill>
                <a:latin typeface="Roboto" panose="02000000000000000000" pitchFamily="2" charset="0"/>
                <a:ea typeface="Times New Roman" panose="02020603050405020304" pitchFamily="18" charset="0"/>
              </a:rPr>
              <a:t>P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ot fi tratate </a:t>
            </a:r>
            <a:r>
              <a:rPr lang="en-GB" sz="1050" dirty="0" err="1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efectele</a:t>
            </a:r>
            <a:r>
              <a:rPr lang="ro-RO" sz="1050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produse de infecția HPV. 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63CC29B-D019-C642-DF92-B670BA5BDDF3}"/>
              </a:ext>
            </a:extLst>
          </p:cNvPr>
          <p:cNvSpPr txBox="1"/>
          <p:nvPr/>
        </p:nvSpPr>
        <p:spPr>
          <a:xfrm>
            <a:off x="4398597" y="2528103"/>
            <a:ext cx="3550800" cy="1754326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1200" b="1">
                <a:solidFill>
                  <a:schemeClr val="bg1"/>
                </a:solidFill>
                <a:latin typeface="Bahnschrift" panose="020B0502040204020203" pitchFamily="34" charset="0"/>
              </a:rPr>
              <a:t>CANCERUL DE COL UTERIN POATE FI PREVENIT?</a:t>
            </a:r>
          </a:p>
          <a:p>
            <a:pPr algn="ctr"/>
            <a:r>
              <a:rPr lang="ro-RO" sz="1200" b="1">
                <a:solidFill>
                  <a:schemeClr val="bg1"/>
                </a:solidFill>
                <a:latin typeface="Bahnschrift" panose="020B0502040204020203" pitchFamily="34" charset="0"/>
              </a:rPr>
              <a:t>Da, cancerul de col uterin poate fi prevenit prin vaccinare anti HPV  și screening!</a:t>
            </a:r>
          </a:p>
          <a:p>
            <a:pPr algn="ctr"/>
            <a:endParaRPr lang="ro-RO" sz="1200" b="1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endParaRPr lang="ro-RO" sz="1200" b="1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ro-RO" sz="1200" b="1">
                <a:solidFill>
                  <a:schemeClr val="bg1"/>
                </a:solidFill>
                <a:latin typeface="Bahnschrift" panose="020B0502040204020203" pitchFamily="34" charset="0"/>
              </a:rPr>
              <a:t>Vaccinarea și screening-ul pot salva vieți!</a:t>
            </a:r>
            <a:endParaRPr lang="en-US" sz="1200" b="1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38A41A-DD21-74AB-CC29-7CDCA9D2DCAB}"/>
              </a:ext>
            </a:extLst>
          </p:cNvPr>
          <p:cNvSpPr txBox="1"/>
          <p:nvPr/>
        </p:nvSpPr>
        <p:spPr>
          <a:xfrm>
            <a:off x="4465663" y="4924383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INFECȚIA CU HPV poate fi tratată?</a:t>
            </a:r>
            <a:endParaRPr lang="en-US" sz="13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0F4534-5DBB-02B9-F850-3B22A84EDDE3}"/>
              </a:ext>
            </a:extLst>
          </p:cNvPr>
          <p:cNvSpPr txBox="1"/>
          <p:nvPr/>
        </p:nvSpPr>
        <p:spPr>
          <a:xfrm>
            <a:off x="4298073" y="5496289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HPV nu înseamnă HIV</a:t>
            </a:r>
            <a:endParaRPr lang="en-US" sz="130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44ACBC98-575B-B2E2-0061-5F2283B69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928" y="3212141"/>
            <a:ext cx="2438428" cy="806698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94726674-8569-358E-2B4E-B5299EF1A749}"/>
              </a:ext>
            </a:extLst>
          </p:cNvPr>
          <p:cNvSpPr txBox="1"/>
          <p:nvPr/>
        </p:nvSpPr>
        <p:spPr>
          <a:xfrm>
            <a:off x="8147192" y="69890"/>
            <a:ext cx="359585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VACCINAREA anti – HPV </a:t>
            </a:r>
          </a:p>
          <a:p>
            <a:pPr algn="ctr"/>
            <a:r>
              <a:rPr lang="ro-RO" sz="1300" b="1">
                <a:solidFill>
                  <a:srgbClr val="009999"/>
                </a:solidFill>
                <a:latin typeface="Bahnschrift" panose="020B0502040204020203" pitchFamily="34" charset="0"/>
              </a:rPr>
              <a:t>pentru prevenirea cancerului de col uterin </a:t>
            </a:r>
            <a:endParaRPr lang="en-US" sz="130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6FD55A-F044-66A1-5528-F32E00925F77}"/>
              </a:ext>
            </a:extLst>
          </p:cNvPr>
          <p:cNvSpPr txBox="1"/>
          <p:nvPr/>
        </p:nvSpPr>
        <p:spPr>
          <a:xfrm>
            <a:off x="8320392" y="3182027"/>
            <a:ext cx="3854399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Screeningul reprezintă testarea periodică, la intervale regulate, a tuturor femeilor din grupa de vârstă la risc (25 – 64 ani) pentru a depista dacă au leziuni precanceroase;</a:t>
            </a:r>
            <a:endParaRPr lang="ro-RO" sz="105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050">
                <a:solidFill>
                  <a:srgbClr val="333333"/>
                </a:solidFill>
                <a:latin typeface="Roboto" panose="02000000000000000000" pitchFamily="2" charset="0"/>
              </a:rPr>
              <a:t>D</a:t>
            </a:r>
            <a:r>
              <a:rPr lang="en-US" sz="105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ac</a:t>
            </a:r>
            <a:r>
              <a:rPr lang="ro-RO" sz="105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ă</a:t>
            </a:r>
            <a:r>
              <a:rPr lang="en-US" sz="105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fr-FR" sz="105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apar</a:t>
            </a:r>
            <a:r>
              <a:rPr lang="ro-RO" sz="105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leziuni precanceroase</a:t>
            </a:r>
            <a:r>
              <a:rPr lang="ro-RO" sz="1050">
                <a:solidFill>
                  <a:srgbClr val="333333"/>
                </a:solidFill>
                <a:latin typeface="Roboto" panose="02000000000000000000" pitchFamily="2" charset="0"/>
                <a:ea typeface="Times New Roman" panose="02020603050405020304" pitchFamily="18" charset="0"/>
              </a:rPr>
              <a:t>, </a:t>
            </a:r>
            <a:r>
              <a:rPr lang="ro-RO" sz="105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pot</a:t>
            </a:r>
            <a:r>
              <a:rPr lang="fr-FR" sz="105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 fi tratate şi nu vor mai evolua către cancer, prevenind astfel apariţia  cancerului de col uterin</a:t>
            </a:r>
            <a:r>
              <a:rPr lang="ro-RO" sz="105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</a:rPr>
              <a:t>!</a:t>
            </a:r>
            <a:endParaRPr lang="en-US" sz="105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028CF7-C3C3-D972-2B34-6616DD3488EB}"/>
              </a:ext>
            </a:extLst>
          </p:cNvPr>
          <p:cNvSpPr txBox="1"/>
          <p:nvPr/>
        </p:nvSpPr>
        <p:spPr>
          <a:xfrm>
            <a:off x="8192190" y="4460212"/>
            <a:ext cx="3595854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RECOMANDĂRI SCREENING</a:t>
            </a:r>
            <a:endParaRPr lang="en-US" sz="13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8EFE10A-9D96-9F82-6DD4-9F405A795230}"/>
              </a:ext>
            </a:extLst>
          </p:cNvPr>
          <p:cNvSpPr txBox="1"/>
          <p:nvPr/>
        </p:nvSpPr>
        <p:spPr>
          <a:xfrm>
            <a:off x="8477237" y="4778729"/>
            <a:ext cx="3689131" cy="601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 între 25-29 ani: testul Babeş Papanicolaou</a:t>
            </a:r>
            <a:endParaRPr lang="en-US" sz="1050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Femei între 30- 64 ani: testul HPV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o-RO" sz="1050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Test efectuat o dată la fiecare 5 ani</a:t>
            </a:r>
            <a:endParaRPr lang="en-US" sz="1050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61675CD-E6CC-23DE-72DE-6902F691AD74}"/>
              </a:ext>
            </a:extLst>
          </p:cNvPr>
          <p:cNvSpPr txBox="1"/>
          <p:nvPr/>
        </p:nvSpPr>
        <p:spPr>
          <a:xfrm>
            <a:off x="8225188" y="2594775"/>
            <a:ext cx="397417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SCREENING-UL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endParaRPr lang="ro-RO" sz="13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pentru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prevenirea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ro-RO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și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depistarea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precoce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a </a:t>
            </a:r>
            <a:endParaRPr lang="ro-RO" sz="1300" b="1" dirty="0">
              <a:solidFill>
                <a:srgbClr val="009999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cancerului</a:t>
            </a:r>
            <a:r>
              <a:rPr lang="en-US" sz="1300" b="1" dirty="0">
                <a:solidFill>
                  <a:srgbClr val="009999"/>
                </a:solidFill>
                <a:latin typeface="Bahnschrift" panose="020B0502040204020203" pitchFamily="34" charset="0"/>
              </a:rPr>
              <a:t> de col </a:t>
            </a:r>
            <a:r>
              <a:rPr lang="en-US" sz="1300" b="1" dirty="0" err="1">
                <a:solidFill>
                  <a:srgbClr val="009999"/>
                </a:solidFill>
                <a:latin typeface="Bahnschrift" panose="020B0502040204020203" pitchFamily="34" charset="0"/>
              </a:rPr>
              <a:t>uterin</a:t>
            </a:r>
            <a:endParaRPr lang="en-US" sz="13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100A2B9-67E7-69A7-2198-0DD9F4DAC086}"/>
              </a:ext>
            </a:extLst>
          </p:cNvPr>
          <p:cNvSpPr txBox="1"/>
          <p:nvPr/>
        </p:nvSpPr>
        <p:spPr>
          <a:xfrm>
            <a:off x="4147379" y="4315577"/>
            <a:ext cx="3993526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5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Infectia</a:t>
            </a:r>
            <a:r>
              <a: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HPV </a:t>
            </a:r>
            <a:r>
              <a:rPr lang="en-US" sz="105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poate</a:t>
            </a:r>
            <a:r>
              <a: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cauza</a:t>
            </a:r>
            <a:r>
              <a: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și </a:t>
            </a:r>
            <a:r>
              <a: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</a:t>
            </a:r>
            <a:r>
              <a:rPr lang="ro-RO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</a:t>
            </a:r>
            <a:r>
              <a:rPr lang="en-US" sz="105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voltarea</a:t>
            </a:r>
            <a:r>
              <a: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b="1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cancerelor</a:t>
            </a:r>
            <a:r>
              <a:rPr lang="en-US" sz="105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o-RO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organe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genitale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vagin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vulva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sau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penis</a:t>
            </a:r>
            <a:r>
              <a:rPr lang="ro-RO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anus</a:t>
            </a:r>
            <a:endParaRPr lang="ro-RO" sz="105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orofaringeale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cancere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ale 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gurii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ale 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corzilor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05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vocale</a:t>
            </a:r>
            <a:r>
              <a:rPr lang="en-US" sz="105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C3E20A1-4100-FDED-6D2A-430FC5DF0000}"/>
              </a:ext>
            </a:extLst>
          </p:cNvPr>
          <p:cNvSpPr txBox="1"/>
          <p:nvPr/>
        </p:nvSpPr>
        <p:spPr>
          <a:xfrm>
            <a:off x="7961554" y="1861009"/>
            <a:ext cx="4237812" cy="662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10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ro-RO" sz="110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 România</a:t>
            </a:r>
            <a:r>
              <a:rPr lang="ro-RO" sz="110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</a:t>
            </a:r>
            <a:r>
              <a:rPr lang="ro-RO" sz="110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vaccinarea </a:t>
            </a:r>
            <a:r>
              <a:rPr lang="en-US" sz="110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anti HPV:</a:t>
            </a:r>
          </a:p>
          <a:p>
            <a:pPr marL="342900" indent="-171450">
              <a:lnSpc>
                <a:spcPct val="115000"/>
              </a:lnSpc>
              <a:buFont typeface="Wingdings" panose="05000000000000000000" pitchFamily="2" charset="2"/>
              <a:buChar char="v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10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Este gratuită</a:t>
            </a:r>
            <a:r>
              <a:rPr lang="en-US" sz="110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100" b="1" kern="100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en-US" sz="1100" b="1" kern="1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10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fete şi băieţi</a:t>
            </a:r>
            <a:r>
              <a:rPr lang="en-US" sz="1100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o-RO" sz="1100" b="1" kern="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între 11 ani și 19 ani</a:t>
            </a:r>
            <a:endParaRPr lang="ro-RO" sz="1100" b="1" kern="1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42900" indent="-171450">
              <a:lnSpc>
                <a:spcPct val="115000"/>
              </a:lnSpc>
              <a:buFont typeface="Wingdings" panose="05000000000000000000" pitchFamily="2" charset="2"/>
              <a:buChar char="v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100" b="1" kern="1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Este compensată 50%</a:t>
            </a:r>
            <a:r>
              <a:rPr lang="en-US" sz="1100" b="1" kern="1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100" b="1" kern="10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ro-RO" sz="1100" b="1" kern="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femei </a:t>
            </a:r>
            <a:r>
              <a:rPr lang="ro-RO" sz="1100" b="1" kern="1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</a:t>
            </a:r>
            <a:r>
              <a:rPr lang="en-US" sz="1100" b="1" kern="10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ntre</a:t>
            </a:r>
            <a:r>
              <a:rPr lang="ro-RO" sz="1100" b="1" kern="10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19 ani și 45 ani </a:t>
            </a:r>
            <a:endParaRPr lang="en-US" sz="1100" b="1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C6F8878-73F4-847D-827E-0373FA063092}"/>
              </a:ext>
            </a:extLst>
          </p:cNvPr>
          <p:cNvSpPr txBox="1"/>
          <p:nvPr/>
        </p:nvSpPr>
        <p:spPr>
          <a:xfrm>
            <a:off x="8320392" y="454325"/>
            <a:ext cx="3845975" cy="1473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Vaccinul antiHPV oferă protecţie împotriva formelor invazive de cancer cauzate de HPV.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o-RO" sz="1050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Riscul de infecţie este la fel de mare în cazul fetelor şi al băieţilor. </a:t>
            </a:r>
            <a:endParaRPr lang="en-US" sz="1050" kern="1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Momentul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optim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pentru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vaccinare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înaintea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debutului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activităţii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sexuale</a:t>
            </a:r>
            <a:r>
              <a:rPr lang="fr-FR" sz="105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(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înaintea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apariţiei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riscului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de </a:t>
            </a:r>
            <a:r>
              <a:rPr lang="fr-FR" sz="1050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infecţie</a:t>
            </a:r>
            <a:r>
              <a:rPr lang="fr-FR" sz="105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HPV)</a:t>
            </a:r>
            <a:endParaRPr lang="en-US" sz="105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842</Words>
  <Application>Microsoft Office PowerPoint</Application>
  <PresentationFormat>Widescreen</PresentationFormat>
  <Paragraphs>98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Roboto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Melnic</dc:creator>
  <cp:lastModifiedBy>Livia.Cioran</cp:lastModifiedBy>
  <cp:revision>37</cp:revision>
  <dcterms:created xsi:type="dcterms:W3CDTF">2023-11-13T05:04:26Z</dcterms:created>
  <dcterms:modified xsi:type="dcterms:W3CDTF">2023-12-28T11:11:03Z</dcterms:modified>
</cp:coreProperties>
</file>