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601200" cy="12801600" type="A3"/>
  <p:notesSz cx="673576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900"/>
    <a:srgbClr val="0099CC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071" autoAdjust="0"/>
  </p:normalViewPr>
  <p:slideViewPr>
    <p:cSldViewPr snapToGrid="0">
      <p:cViewPr varScale="1">
        <p:scale>
          <a:sx n="61" d="100"/>
          <a:sy n="61" d="100"/>
        </p:scale>
        <p:origin x="3654" y="10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7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5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8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4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5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0523-FFB4-40B5-8626-1992EBE7D395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095" t="20614" r="8110" b="68440"/>
          <a:stretch/>
        </p:blipFill>
        <p:spPr>
          <a:xfrm>
            <a:off x="5157916" y="2348518"/>
            <a:ext cx="3939199" cy="1438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839" y="1903149"/>
            <a:ext cx="2311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9999"/>
                </a:solidFill>
                <a:latin typeface="Bahnschrift" panose="020B0502040204020203" pitchFamily="34" charset="0"/>
              </a:rPr>
              <a:t>Anual, </a:t>
            </a:r>
            <a:r>
              <a:rPr lang="ro-RO" b="1" dirty="0">
                <a:latin typeface="Bahnschrift" panose="020B0502040204020203" pitchFamily="34" charset="0"/>
              </a:rPr>
              <a:t>în lume, </a:t>
            </a:r>
            <a:r>
              <a:rPr lang="ro-RO" dirty="0">
                <a:latin typeface="Bahnschrift" panose="020B0502040204020203" pitchFamily="34" charset="0"/>
              </a:rPr>
              <a:t>sunt </a:t>
            </a:r>
            <a:r>
              <a:rPr lang="ro-RO" b="1" cap="all" dirty="0">
                <a:latin typeface="Bahnschrift" panose="020B0502040204020203" pitchFamily="34" charset="0"/>
              </a:rPr>
              <a:t>diagnosticate  peste</a:t>
            </a:r>
          </a:p>
          <a:p>
            <a:r>
              <a:rPr lang="ro-RO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600.000</a:t>
            </a:r>
            <a:r>
              <a:rPr lang="en-US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>
                <a:solidFill>
                  <a:srgbClr val="009999"/>
                </a:solidFill>
                <a:latin typeface="Bahnschrift" panose="020B0502040204020203" pitchFamily="34" charset="0"/>
              </a:rPr>
              <a:t>c</a:t>
            </a:r>
            <a:r>
              <a:rPr lang="ro-RO" dirty="0">
                <a:solidFill>
                  <a:srgbClr val="009999"/>
                </a:solidFill>
                <a:latin typeface="Bahnschrift" panose="020B0502040204020203" pitchFamily="34" charset="0"/>
              </a:rPr>
              <a:t>azuri.</a:t>
            </a:r>
            <a:endParaRPr lang="en-US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8666" y="1786815"/>
            <a:ext cx="460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Bahnschrift" panose="020B0502040204020203" pitchFamily="34" charset="0"/>
              </a:rPr>
              <a:t>RATA SUPRAVIEȚUIRII LA 5 ANI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3771" y="2348518"/>
            <a:ext cx="184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0099CC"/>
                </a:solidFill>
                <a:latin typeface="Bahnschrift" panose="020B0502040204020203" pitchFamily="34" charset="0"/>
              </a:rPr>
              <a:t>DIAGNOSTIC PRECOCE</a:t>
            </a:r>
            <a:endParaRPr lang="en-US" b="1" dirty="0">
              <a:solidFill>
                <a:srgbClr val="0099CC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5317" y="3140513"/>
            <a:ext cx="238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DIAGNOSTIC </a:t>
            </a:r>
          </a:p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ÎN STADII AVANSATE</a:t>
            </a:r>
            <a:endParaRPr lang="en-US" b="1" dirty="0">
              <a:solidFill>
                <a:srgbClr val="FF99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8051" y="4170324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994" y="4351314"/>
            <a:ext cx="85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9999"/>
                </a:solidFill>
                <a:latin typeface="Bahnschrift" panose="020B0502040204020203" pitchFamily="34" charset="0"/>
              </a:rPr>
              <a:t>CINE ESTE LA RISC DE CANCER DE  COL UTERIN?</a:t>
            </a:r>
            <a:endParaRPr lang="en-US" sz="28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5672" y="4971992"/>
            <a:ext cx="1660079" cy="1660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009" y="10175315"/>
            <a:ext cx="3032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90% din</a:t>
            </a:r>
            <a:r>
              <a:rPr lang="ro-RO" dirty="0">
                <a:latin typeface="Bahnschrift" panose="020B0502040204020203" pitchFamily="34" charset="0"/>
              </a:rPr>
              <a:t>tre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cancerele</a:t>
            </a:r>
            <a:r>
              <a:rPr lang="en-GB" dirty="0">
                <a:latin typeface="Bahnschrift" panose="020B0502040204020203" pitchFamily="34" charset="0"/>
              </a:rPr>
              <a:t> de col </a:t>
            </a:r>
            <a:r>
              <a:rPr lang="en-GB" dirty="0" err="1">
                <a:latin typeface="Bahnschrift" panose="020B0502040204020203" pitchFamily="34" charset="0"/>
              </a:rPr>
              <a:t>uterin</a:t>
            </a:r>
            <a:r>
              <a:rPr lang="en-GB" dirty="0">
                <a:latin typeface="Bahnschrift" panose="020B0502040204020203" pitchFamily="34" charset="0"/>
              </a:rPr>
              <a:t> sunt </a:t>
            </a:r>
            <a:r>
              <a:rPr lang="en-GB" dirty="0" err="1">
                <a:latin typeface="Bahnschrift" panose="020B0502040204020203" pitchFamily="34" charset="0"/>
              </a:rPr>
              <a:t>cauzate</a:t>
            </a:r>
            <a:r>
              <a:rPr lang="en-GB" dirty="0">
                <a:latin typeface="Bahnschrift" panose="020B0502040204020203" pitchFamily="34" charset="0"/>
              </a:rPr>
              <a:t> de</a:t>
            </a:r>
            <a:r>
              <a:rPr lang="ro-RO" dirty="0">
                <a:latin typeface="Bahnschrift" panose="020B0502040204020203" pitchFamily="34" charset="0"/>
              </a:rPr>
              <a:t> infecția cu HPV </a:t>
            </a:r>
            <a:endParaRPr lang="en-GB" dirty="0">
              <a:latin typeface="Bahnschrift" panose="020B0502040204020203" pitchFamily="34" charset="0"/>
            </a:endParaRPr>
          </a:p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80% din </a:t>
            </a:r>
            <a:r>
              <a:rPr lang="en-GB" dirty="0" err="1">
                <a:latin typeface="Bahnschrift" panose="020B0502040204020203" pitchFamily="34" charset="0"/>
              </a:rPr>
              <a:t>persoane</a:t>
            </a:r>
            <a:r>
              <a:rPr lang="en-GB" dirty="0">
                <a:latin typeface="Bahnschrift" panose="020B0502040204020203" pitchFamily="34" charset="0"/>
              </a:rPr>
              <a:t> se </a:t>
            </a:r>
            <a:r>
              <a:rPr lang="en-GB" dirty="0" err="1">
                <a:latin typeface="Bahnschrift" panose="020B0502040204020203" pitchFamily="34" charset="0"/>
              </a:rPr>
              <a:t>infecteaz</a:t>
            </a:r>
            <a:r>
              <a:rPr lang="ro-RO" dirty="0">
                <a:latin typeface="Bahnschrift" panose="020B0502040204020203" pitchFamily="34" charset="0"/>
              </a:rPr>
              <a:t>ă cu HPV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ro-RO" dirty="0">
                <a:latin typeface="Bahnschrift" panose="020B0502040204020203" pitchFamily="34" charset="0"/>
              </a:rPr>
              <a:t>în cursul vieții, dar majoritatea nu vor  dezvolta cancer de col uterin.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1864" y="5047590"/>
            <a:ext cx="3817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Bahnschrift" panose="020B0502040204020203" pitchFamily="34" charset="0"/>
              </a:rPr>
              <a:t>CEL MAI FRECVENT SUNT </a:t>
            </a:r>
            <a:r>
              <a:rPr lang="ro-RO" sz="2000" b="1" dirty="0">
                <a:solidFill>
                  <a:srgbClr val="009999"/>
                </a:solidFill>
                <a:latin typeface="Bahnschrift" panose="020B0502040204020203" pitchFamily="34" charset="0"/>
              </a:rPr>
              <a:t>DIAGNOSTICATE FEMEI ÎN VÂRSTĂ DE</a:t>
            </a:r>
          </a:p>
          <a:p>
            <a:r>
              <a:rPr lang="ro-RO" sz="4800" b="1" dirty="0">
                <a:solidFill>
                  <a:srgbClr val="009999"/>
                </a:solidFill>
                <a:latin typeface="Bahnschrift" panose="020B0502040204020203" pitchFamily="34" charset="0"/>
              </a:rPr>
              <a:t>35-44 </a:t>
            </a:r>
            <a:r>
              <a:rPr lang="ro-RO" sz="2400" b="1" dirty="0">
                <a:solidFill>
                  <a:srgbClr val="009999"/>
                </a:solidFill>
                <a:latin typeface="Bahnschrift" panose="020B0502040204020203" pitchFamily="34" charset="0"/>
              </a:rPr>
              <a:t>ANI</a:t>
            </a:r>
            <a:endParaRPr lang="en-US" sz="24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607788" y="6866544"/>
            <a:ext cx="8245098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057" t="67356" r="74608" b="22027"/>
          <a:stretch/>
        </p:blipFill>
        <p:spPr>
          <a:xfrm>
            <a:off x="1319718" y="8766690"/>
            <a:ext cx="1483162" cy="12475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9461" y="7000365"/>
            <a:ext cx="3514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CE CAUZEAZĂ CANCERUL DE COL UTERIN?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631067" y="6866544"/>
            <a:ext cx="75101" cy="562240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6472239" y="6887429"/>
            <a:ext cx="102813" cy="560152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3774" y="8128606"/>
            <a:ext cx="351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CEA MAI COMUNĂ CAUZĂ</a:t>
            </a:r>
          </a:p>
          <a:p>
            <a:pPr algn="ctr"/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HPV (HUMAN PAPILOMAVIRUS</a:t>
            </a:r>
            <a:r>
              <a:rPr lang="ro-RO" dirty="0">
                <a:latin typeface="Bahnschrift" panose="020B0502040204020203" pitchFamily="34" charset="0"/>
              </a:rPr>
              <a:t>)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894" y="5140313"/>
            <a:ext cx="303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000" dirty="0">
                <a:latin typeface="Bahnschrift" panose="020B0502040204020203" pitchFamily="34" charset="0"/>
              </a:rPr>
              <a:t>Toate femeile, indiferent de rasă/etnie sunt la risc de a dezvolta cancer de col uterin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3813" y="6929608"/>
            <a:ext cx="2766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Care sunt simptomele?</a:t>
            </a:r>
            <a:endParaRPr lang="en-US" sz="28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8982" y="7678279"/>
            <a:ext cx="2609159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Bahnschrift" panose="020B0502040204020203" pitchFamily="34" charset="0"/>
              </a:rPr>
              <a:t> </a:t>
            </a:r>
            <a:r>
              <a:rPr lang="ro-RO" sz="2000" dirty="0">
                <a:latin typeface="Bahnschrift" panose="020B0502040204020203" pitchFamily="34" charset="0"/>
              </a:rPr>
              <a:t>În mod obișnuit </a:t>
            </a:r>
            <a:r>
              <a:rPr lang="ro-RO" sz="2000" b="1" dirty="0">
                <a:latin typeface="Bahnschrift" panose="020B0502040204020203" pitchFamily="34" charset="0"/>
              </a:rPr>
              <a:t>nu există simptome în stadiile precoce </a:t>
            </a:r>
            <a:r>
              <a:rPr lang="ro-RO" sz="2000" dirty="0">
                <a:latin typeface="Bahnschrift" panose="020B0502040204020203" pitchFamily="34" charset="0"/>
              </a:rPr>
              <a:t>de cancer de col uterin.</a:t>
            </a:r>
            <a:endParaRPr lang="ro-RO" sz="20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endParaRPr lang="ro-RO" sz="17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dirty="0">
                <a:solidFill>
                  <a:srgbClr val="FF9900"/>
                </a:solidFill>
                <a:latin typeface="Bahnschrift" panose="020B0502040204020203" pitchFamily="34" charset="0"/>
              </a:rPr>
              <a:t>ODATĂ CE CANCERUL AVANSEAZĂ</a:t>
            </a:r>
          </a:p>
          <a:p>
            <a:pPr algn="ctr"/>
            <a:r>
              <a:rPr lang="ro-RO" sz="1700" dirty="0">
                <a:latin typeface="Bahnschrift" panose="020B0502040204020203" pitchFamily="34" charset="0"/>
              </a:rPr>
              <a:t>Simptomele pot include:</a:t>
            </a:r>
          </a:p>
          <a:p>
            <a:pPr algn="ctr"/>
            <a:endParaRPr lang="ro-RO" sz="1700" dirty="0"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Sângerări vaginale anormale</a:t>
            </a:r>
          </a:p>
          <a:p>
            <a:pPr algn="ctr"/>
            <a:endParaRPr lang="ro-RO" sz="1050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 scurgeri vaginale anormale</a:t>
            </a:r>
          </a:p>
          <a:p>
            <a:pPr algn="ctr"/>
            <a:endParaRPr lang="ro-RO" sz="1600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Durere la contactul sexual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7154" y="6891752"/>
            <a:ext cx="256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DE CE ESTE SCREENING-UL CRUCIAL?</a:t>
            </a:r>
            <a:endParaRPr lang="en-US" sz="24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7228" y="8200694"/>
            <a:ext cx="26465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6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DIN </a:t>
            </a:r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10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CANCERE DE COL UTERIN</a:t>
            </a:r>
          </a:p>
          <a:p>
            <a:pPr algn="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SUNT DEPISTATE LA FEMEI CARE NU AU FĂCUT NICIODATĂ UN TEST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BABEȘ-PAPANICOLAU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sau nu au fost testate în ultimii 5 ani.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86894" y="12464888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F08A1A-7DC3-8F50-91FC-CE6DA3DC8410}"/>
              </a:ext>
            </a:extLst>
          </p:cNvPr>
          <p:cNvSpPr txBox="1"/>
          <p:nvPr/>
        </p:nvSpPr>
        <p:spPr>
          <a:xfrm>
            <a:off x="486803" y="485215"/>
            <a:ext cx="5735742" cy="86177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ro-RO" sz="16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IANUARIE 2024</a:t>
            </a:r>
          </a:p>
          <a:p>
            <a:r>
              <a:rPr lang="ro-RO" sz="16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CAMPANIE DE PREVENȚIE A cancerului DE COL UTERIN</a:t>
            </a:r>
            <a:endParaRPr lang="en-US" sz="1600" b="1" cap="all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ă-te! Testează-te!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accineaz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-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!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976F8-2BAF-0FB2-FA09-A1303B8A7AB9}"/>
              </a:ext>
            </a:extLst>
          </p:cNvPr>
          <p:cNvSpPr/>
          <p:nvPr/>
        </p:nvSpPr>
        <p:spPr>
          <a:xfrm>
            <a:off x="6222545" y="485214"/>
            <a:ext cx="2922496" cy="86177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B78426-5F00-0F4B-D081-35B09F7B66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6294088" y="634117"/>
            <a:ext cx="1495870" cy="480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9F36E5-1238-F1FA-3408-B3C354DA84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8000" r="21542" b="39840"/>
          <a:stretch/>
        </p:blipFill>
        <p:spPr>
          <a:xfrm>
            <a:off x="7719252" y="634117"/>
            <a:ext cx="1385271" cy="536186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903171-1D58-289B-1802-CB9A5A2E42A1}"/>
              </a:ext>
            </a:extLst>
          </p:cNvPr>
          <p:cNvCxnSpPr/>
          <p:nvPr/>
        </p:nvCxnSpPr>
        <p:spPr>
          <a:xfrm>
            <a:off x="6222545" y="578607"/>
            <a:ext cx="0" cy="6074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95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095" t="20614" r="8110" b="68440"/>
          <a:stretch/>
        </p:blipFill>
        <p:spPr>
          <a:xfrm>
            <a:off x="5157916" y="2348518"/>
            <a:ext cx="3939199" cy="1438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839" y="1903149"/>
            <a:ext cx="2311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9999"/>
                </a:solidFill>
                <a:latin typeface="Bahnschrift" panose="020B0502040204020203" pitchFamily="34" charset="0"/>
              </a:rPr>
              <a:t>Anual, </a:t>
            </a:r>
            <a:r>
              <a:rPr lang="ro-RO" b="1" dirty="0">
                <a:latin typeface="Bahnschrift" panose="020B0502040204020203" pitchFamily="34" charset="0"/>
              </a:rPr>
              <a:t>în lume, </a:t>
            </a:r>
            <a:r>
              <a:rPr lang="ro-RO" dirty="0">
                <a:latin typeface="Bahnschrift" panose="020B0502040204020203" pitchFamily="34" charset="0"/>
              </a:rPr>
              <a:t>sunt </a:t>
            </a:r>
            <a:r>
              <a:rPr lang="ro-RO" b="1" cap="all" dirty="0">
                <a:latin typeface="Bahnschrift" panose="020B0502040204020203" pitchFamily="34" charset="0"/>
              </a:rPr>
              <a:t>diagnosticate  peste</a:t>
            </a:r>
          </a:p>
          <a:p>
            <a:r>
              <a:rPr lang="ro-RO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600.000</a:t>
            </a:r>
            <a:r>
              <a:rPr lang="en-US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>
                <a:solidFill>
                  <a:srgbClr val="009999"/>
                </a:solidFill>
                <a:latin typeface="Bahnschrift" panose="020B0502040204020203" pitchFamily="34" charset="0"/>
              </a:rPr>
              <a:t>c</a:t>
            </a:r>
            <a:r>
              <a:rPr lang="ro-RO" dirty="0">
                <a:solidFill>
                  <a:srgbClr val="009999"/>
                </a:solidFill>
                <a:latin typeface="Bahnschrift" panose="020B0502040204020203" pitchFamily="34" charset="0"/>
              </a:rPr>
              <a:t>azuri.</a:t>
            </a:r>
            <a:endParaRPr lang="en-US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8666" y="1786815"/>
            <a:ext cx="460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Bahnschrift" panose="020B0502040204020203" pitchFamily="34" charset="0"/>
              </a:rPr>
              <a:t>RATA SUPRAVIEȚUIRII LA 5 ANI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3771" y="2348518"/>
            <a:ext cx="184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0099CC"/>
                </a:solidFill>
                <a:latin typeface="Bahnschrift" panose="020B0502040204020203" pitchFamily="34" charset="0"/>
              </a:rPr>
              <a:t>DIAGNOSTIC PRECOCE</a:t>
            </a:r>
            <a:endParaRPr lang="en-US" b="1" dirty="0">
              <a:solidFill>
                <a:srgbClr val="0099CC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5317" y="3140513"/>
            <a:ext cx="238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DIAGNOSTIC </a:t>
            </a:r>
          </a:p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ÎN STADII AVANSATE</a:t>
            </a:r>
            <a:endParaRPr lang="en-US" b="1" dirty="0">
              <a:solidFill>
                <a:srgbClr val="FF99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8051" y="4170324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994" y="4351314"/>
            <a:ext cx="85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9999"/>
                </a:solidFill>
                <a:latin typeface="Bahnschrift" panose="020B0502040204020203" pitchFamily="34" charset="0"/>
              </a:rPr>
              <a:t>CINE ESTE LA RISC DE CANCER DE  COL UTERIN?</a:t>
            </a:r>
            <a:endParaRPr lang="en-US" sz="28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5672" y="4971992"/>
            <a:ext cx="1660079" cy="1660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009" y="10175315"/>
            <a:ext cx="3032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90% din</a:t>
            </a:r>
            <a:r>
              <a:rPr lang="ro-RO" dirty="0">
                <a:latin typeface="Bahnschrift" panose="020B0502040204020203" pitchFamily="34" charset="0"/>
              </a:rPr>
              <a:t>tre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cancerele</a:t>
            </a:r>
            <a:r>
              <a:rPr lang="en-GB" dirty="0">
                <a:latin typeface="Bahnschrift" panose="020B0502040204020203" pitchFamily="34" charset="0"/>
              </a:rPr>
              <a:t> de col </a:t>
            </a:r>
            <a:r>
              <a:rPr lang="en-GB" dirty="0" err="1">
                <a:latin typeface="Bahnschrift" panose="020B0502040204020203" pitchFamily="34" charset="0"/>
              </a:rPr>
              <a:t>uterin</a:t>
            </a:r>
            <a:r>
              <a:rPr lang="en-GB" dirty="0">
                <a:latin typeface="Bahnschrift" panose="020B0502040204020203" pitchFamily="34" charset="0"/>
              </a:rPr>
              <a:t> sunt </a:t>
            </a:r>
            <a:r>
              <a:rPr lang="en-GB" dirty="0" err="1">
                <a:latin typeface="Bahnschrift" panose="020B0502040204020203" pitchFamily="34" charset="0"/>
              </a:rPr>
              <a:t>cauzate</a:t>
            </a:r>
            <a:r>
              <a:rPr lang="en-GB" dirty="0">
                <a:latin typeface="Bahnschrift" panose="020B0502040204020203" pitchFamily="34" charset="0"/>
              </a:rPr>
              <a:t> de</a:t>
            </a:r>
            <a:r>
              <a:rPr lang="ro-RO" dirty="0">
                <a:latin typeface="Bahnschrift" panose="020B0502040204020203" pitchFamily="34" charset="0"/>
              </a:rPr>
              <a:t> infecția cu HPV </a:t>
            </a:r>
            <a:endParaRPr lang="en-GB" dirty="0">
              <a:latin typeface="Bahnschrift" panose="020B0502040204020203" pitchFamily="34" charset="0"/>
            </a:endParaRPr>
          </a:p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80% din </a:t>
            </a:r>
            <a:r>
              <a:rPr lang="en-GB" dirty="0" err="1">
                <a:latin typeface="Bahnschrift" panose="020B0502040204020203" pitchFamily="34" charset="0"/>
              </a:rPr>
              <a:t>persoane</a:t>
            </a:r>
            <a:r>
              <a:rPr lang="en-GB" dirty="0">
                <a:latin typeface="Bahnschrift" panose="020B0502040204020203" pitchFamily="34" charset="0"/>
              </a:rPr>
              <a:t> se </a:t>
            </a:r>
            <a:r>
              <a:rPr lang="en-GB" dirty="0" err="1">
                <a:latin typeface="Bahnschrift" panose="020B0502040204020203" pitchFamily="34" charset="0"/>
              </a:rPr>
              <a:t>infecteaz</a:t>
            </a:r>
            <a:r>
              <a:rPr lang="ro-RO" dirty="0">
                <a:latin typeface="Bahnschrift" panose="020B0502040204020203" pitchFamily="34" charset="0"/>
              </a:rPr>
              <a:t>ă cu HPV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ro-RO" dirty="0">
                <a:latin typeface="Bahnschrift" panose="020B0502040204020203" pitchFamily="34" charset="0"/>
              </a:rPr>
              <a:t>în cursul vieții, dar majoritatea nu vor  dezvolta cancer de col uterin.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1864" y="5047590"/>
            <a:ext cx="3817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Bahnschrift" panose="020B0502040204020203" pitchFamily="34" charset="0"/>
              </a:rPr>
              <a:t>CEL MAI FRECVENT SUNT </a:t>
            </a:r>
            <a:r>
              <a:rPr lang="ro-RO" sz="2000" b="1" dirty="0">
                <a:solidFill>
                  <a:srgbClr val="009999"/>
                </a:solidFill>
                <a:latin typeface="Bahnschrift" panose="020B0502040204020203" pitchFamily="34" charset="0"/>
              </a:rPr>
              <a:t>DIAGNOSTICATE FEMEI ÎN VÂRSTĂ DE</a:t>
            </a:r>
          </a:p>
          <a:p>
            <a:r>
              <a:rPr lang="ro-RO" sz="4800" b="1" dirty="0">
                <a:solidFill>
                  <a:srgbClr val="009999"/>
                </a:solidFill>
                <a:latin typeface="Bahnschrift" panose="020B0502040204020203" pitchFamily="34" charset="0"/>
              </a:rPr>
              <a:t>35-44 </a:t>
            </a:r>
            <a:r>
              <a:rPr lang="ro-RO" sz="2400" b="1" dirty="0">
                <a:solidFill>
                  <a:srgbClr val="009999"/>
                </a:solidFill>
                <a:latin typeface="Bahnschrift" panose="020B0502040204020203" pitchFamily="34" charset="0"/>
              </a:rPr>
              <a:t>ANI</a:t>
            </a:r>
            <a:endParaRPr lang="en-US" sz="24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607788" y="6866544"/>
            <a:ext cx="8245098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057" t="67356" r="74608" b="22027"/>
          <a:stretch/>
        </p:blipFill>
        <p:spPr>
          <a:xfrm>
            <a:off x="1319718" y="8766690"/>
            <a:ext cx="1483162" cy="12475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9461" y="7000365"/>
            <a:ext cx="3514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CE CAUZEAZĂ CANCERUL DE COL UTERIN?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631067" y="6866544"/>
            <a:ext cx="75101" cy="562240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6472239" y="6887429"/>
            <a:ext cx="102813" cy="560152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3774" y="8128606"/>
            <a:ext cx="351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CEA MAI COMUNĂ CAUZĂ</a:t>
            </a:r>
          </a:p>
          <a:p>
            <a:pPr algn="ctr"/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HPV (HUMAN PAPILOMAVIRUS</a:t>
            </a:r>
            <a:r>
              <a:rPr lang="ro-RO" dirty="0">
                <a:latin typeface="Bahnschrift" panose="020B0502040204020203" pitchFamily="34" charset="0"/>
              </a:rPr>
              <a:t>)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894" y="5140313"/>
            <a:ext cx="303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000" dirty="0">
                <a:latin typeface="Bahnschrift" panose="020B0502040204020203" pitchFamily="34" charset="0"/>
              </a:rPr>
              <a:t>Toate femeile, indiferent de rasă/etnie sunt la risc de a dezvolta cancer de col uterin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3813" y="6866544"/>
            <a:ext cx="2766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Care sunt simptomele?</a:t>
            </a:r>
            <a:endParaRPr lang="en-US" sz="28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8982" y="7678279"/>
            <a:ext cx="2609159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Bahnschrift" panose="020B0502040204020203" pitchFamily="34" charset="0"/>
              </a:rPr>
              <a:t> </a:t>
            </a:r>
            <a:r>
              <a:rPr lang="ro-RO" sz="2000" dirty="0">
                <a:latin typeface="Bahnschrift" panose="020B0502040204020203" pitchFamily="34" charset="0"/>
              </a:rPr>
              <a:t>În mod obișnuit </a:t>
            </a:r>
            <a:r>
              <a:rPr lang="ro-RO" sz="2000" b="1" dirty="0">
                <a:latin typeface="Bahnschrift" panose="020B0502040204020203" pitchFamily="34" charset="0"/>
              </a:rPr>
              <a:t>nu există simptome în stadiile precoce </a:t>
            </a:r>
            <a:r>
              <a:rPr lang="ro-RO" sz="2000" dirty="0">
                <a:latin typeface="Bahnschrift" panose="020B0502040204020203" pitchFamily="34" charset="0"/>
              </a:rPr>
              <a:t>de cancer de col uterin.</a:t>
            </a:r>
            <a:endParaRPr lang="ro-RO" sz="20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endParaRPr lang="ro-RO" sz="17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dirty="0">
                <a:solidFill>
                  <a:srgbClr val="FF9900"/>
                </a:solidFill>
                <a:latin typeface="Bahnschrift" panose="020B0502040204020203" pitchFamily="34" charset="0"/>
              </a:rPr>
              <a:t>ODATĂ CE CANCERUL AVANSEAZĂ</a:t>
            </a:r>
          </a:p>
          <a:p>
            <a:pPr algn="ctr"/>
            <a:r>
              <a:rPr lang="ro-RO" sz="1700" dirty="0">
                <a:latin typeface="Bahnschrift" panose="020B0502040204020203" pitchFamily="34" charset="0"/>
              </a:rPr>
              <a:t>Simptomele pot include:</a:t>
            </a:r>
          </a:p>
          <a:p>
            <a:pPr algn="ctr"/>
            <a:endParaRPr lang="ro-RO" sz="1700" dirty="0"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Sângerări vaginale anormale</a:t>
            </a:r>
          </a:p>
          <a:p>
            <a:pPr algn="ctr"/>
            <a:endParaRPr lang="ro-RO" sz="1050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 scurgeri vaginale anormale</a:t>
            </a:r>
          </a:p>
          <a:p>
            <a:pPr algn="ctr"/>
            <a:endParaRPr lang="ro-RO" sz="1600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Durere la contactul sexual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7154" y="6891752"/>
            <a:ext cx="256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DE CE ESTE SCREENING-UL CRUCIAL?</a:t>
            </a:r>
            <a:endParaRPr lang="en-US" sz="24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7228" y="8200694"/>
            <a:ext cx="26465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6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DIN </a:t>
            </a:r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10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CANCERE DE COL UTERIN</a:t>
            </a:r>
          </a:p>
          <a:p>
            <a:pPr algn="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SUNT DEPISTATE LA FEMEI CARE NU AU FĂCUT NICIODATĂ UN TEST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BABEȘ-PAPANICOLAU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sau nu au fost testate în ultimii 5 ani.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86894" y="12464888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81387C1-6703-4285-47C2-9CBD54D05296}"/>
              </a:ext>
            </a:extLst>
          </p:cNvPr>
          <p:cNvSpPr/>
          <p:nvPr/>
        </p:nvSpPr>
        <p:spPr>
          <a:xfrm>
            <a:off x="7292440" y="360292"/>
            <a:ext cx="1857537" cy="85898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A4F18-DB46-A1B1-8E87-2967A459A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8000" r="21542" b="39840"/>
          <a:stretch/>
        </p:blipFill>
        <p:spPr>
          <a:xfrm>
            <a:off x="7724189" y="509195"/>
            <a:ext cx="1385271" cy="5361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BCEA2A-3661-7EFA-3C51-91D199EF3FBF}"/>
              </a:ext>
            </a:extLst>
          </p:cNvPr>
          <p:cNvSpPr/>
          <p:nvPr/>
        </p:nvSpPr>
        <p:spPr>
          <a:xfrm>
            <a:off x="402205" y="358204"/>
            <a:ext cx="1857537" cy="85898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B2BFF2-EC4F-D55E-B2F2-B13F63BB2E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404215" y="509195"/>
            <a:ext cx="1669014" cy="5361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36C7B4-53A2-668D-5C10-6FA8C2A13E25}"/>
              </a:ext>
            </a:extLst>
          </p:cNvPr>
          <p:cNvSpPr txBox="1"/>
          <p:nvPr/>
        </p:nvSpPr>
        <p:spPr>
          <a:xfrm>
            <a:off x="2014444" y="356810"/>
            <a:ext cx="5711067" cy="86177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6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IANUARIE 2024</a:t>
            </a:r>
          </a:p>
          <a:p>
            <a:pPr algn="ctr"/>
            <a:r>
              <a:rPr lang="ro-RO" sz="16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CAMPANIE DE PREVENȚIE A cancerului DE COL UTERIN</a:t>
            </a:r>
            <a:endParaRPr lang="en-US" sz="1600" b="1" cap="all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ă-te! Testează-te!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accineaz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-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!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8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424</Words>
  <Application>Microsoft Office PowerPoint</Application>
  <PresentationFormat>A3 Paper (297x420 mm)</PresentationFormat>
  <Paragraphs>72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Sorina Irimie</dc:creator>
  <cp:lastModifiedBy>Alina Aliman</cp:lastModifiedBy>
  <cp:revision>29</cp:revision>
  <cp:lastPrinted>2023-09-29T08:03:31Z</cp:lastPrinted>
  <dcterms:created xsi:type="dcterms:W3CDTF">2023-09-29T06:47:10Z</dcterms:created>
  <dcterms:modified xsi:type="dcterms:W3CDTF">2023-12-28T09:40:53Z</dcterms:modified>
</cp:coreProperties>
</file>