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9601200" cy="12801600" type="A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032">
          <p15:clr>
            <a:srgbClr val="A4A3A4"/>
          </p15:clr>
        </p15:guide>
        <p15:guide id="2" pos="302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00"/>
    <a:srgbClr val="990033"/>
    <a:srgbClr val="333399"/>
    <a:srgbClr val="3333CC"/>
    <a:srgbClr val="009999"/>
    <a:srgbClr val="6600CC"/>
    <a:srgbClr val="CC99FF"/>
    <a:srgbClr val="9966FF"/>
    <a:srgbClr val="33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0" autoAdjust="0"/>
    <p:restoredTop sz="96071" autoAdjust="0"/>
  </p:normalViewPr>
  <p:slideViewPr>
    <p:cSldViewPr snapToGrid="0">
      <p:cViewPr>
        <p:scale>
          <a:sx n="42" d="100"/>
          <a:sy n="42" d="100"/>
        </p:scale>
        <p:origin x="4224" y="864"/>
      </p:cViewPr>
      <p:guideLst>
        <p:guide orient="horz" pos="4032"/>
        <p:guide pos="302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0090" y="2095078"/>
            <a:ext cx="8161020" cy="4456853"/>
          </a:xfrm>
        </p:spPr>
        <p:txBody>
          <a:bodyPr anchor="b"/>
          <a:lstStyle>
            <a:lvl1pPr algn="ctr">
              <a:defRPr sz="63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00150" y="6723804"/>
            <a:ext cx="7200900" cy="3090756"/>
          </a:xfrm>
        </p:spPr>
        <p:txBody>
          <a:bodyPr/>
          <a:lstStyle>
            <a:lvl1pPr marL="0" indent="0" algn="ctr">
              <a:buNone/>
              <a:defRPr sz="2520"/>
            </a:lvl1pPr>
            <a:lvl2pPr marL="480060" indent="0" algn="ctr">
              <a:buNone/>
              <a:defRPr sz="2100"/>
            </a:lvl2pPr>
            <a:lvl3pPr marL="960120" indent="0" algn="ctr">
              <a:buNone/>
              <a:defRPr sz="1890"/>
            </a:lvl3pPr>
            <a:lvl4pPr marL="1440180" indent="0" algn="ctr">
              <a:buNone/>
              <a:defRPr sz="1680"/>
            </a:lvl4pPr>
            <a:lvl5pPr marL="1920240" indent="0" algn="ctr">
              <a:buNone/>
              <a:defRPr sz="1680"/>
            </a:lvl5pPr>
            <a:lvl6pPr marL="2400300" indent="0" algn="ctr">
              <a:buNone/>
              <a:defRPr sz="1680"/>
            </a:lvl6pPr>
            <a:lvl7pPr marL="2880360" indent="0" algn="ctr">
              <a:buNone/>
              <a:defRPr sz="1680"/>
            </a:lvl7pPr>
            <a:lvl8pPr marL="3360420" indent="0" algn="ctr">
              <a:buNone/>
              <a:defRPr sz="1680"/>
            </a:lvl8pPr>
            <a:lvl9pPr marL="3840480" indent="0" algn="ctr">
              <a:buNone/>
              <a:defRPr sz="168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D2ED-E564-4E14-8DD0-03CCF1DB1523}" type="datetimeFigureOut">
              <a:rPr lang="en-US" smtClean="0"/>
              <a:t>12/28/2023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92B11-73A0-413E-B434-C674134617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4463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D2ED-E564-4E14-8DD0-03CCF1DB1523}" type="datetimeFigureOut">
              <a:rPr lang="en-US" smtClean="0"/>
              <a:t>12/28/2023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92B11-73A0-413E-B434-C674134617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9155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0859" y="681567"/>
            <a:ext cx="2070259" cy="1084876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0083" y="681567"/>
            <a:ext cx="6090761" cy="1084876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D2ED-E564-4E14-8DD0-03CCF1DB1523}" type="datetimeFigureOut">
              <a:rPr lang="en-US" smtClean="0"/>
              <a:t>12/28/2023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92B11-73A0-413E-B434-C674134617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2860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D2ED-E564-4E14-8DD0-03CCF1DB1523}" type="datetimeFigureOut">
              <a:rPr lang="en-US" smtClean="0"/>
              <a:t>12/28/2023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92B11-73A0-413E-B434-C674134617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555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082" y="3191514"/>
            <a:ext cx="8281035" cy="5325109"/>
          </a:xfrm>
        </p:spPr>
        <p:txBody>
          <a:bodyPr anchor="b"/>
          <a:lstStyle>
            <a:lvl1pPr>
              <a:defRPr sz="63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5082" y="8567000"/>
            <a:ext cx="8281035" cy="2800349"/>
          </a:xfrm>
        </p:spPr>
        <p:txBody>
          <a:bodyPr/>
          <a:lstStyle>
            <a:lvl1pPr marL="0" indent="0">
              <a:buNone/>
              <a:defRPr sz="2520">
                <a:solidFill>
                  <a:schemeClr val="tx1"/>
                </a:solidFill>
              </a:defRPr>
            </a:lvl1pPr>
            <a:lvl2pPr marL="48006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96012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3pPr>
            <a:lvl4pPr marL="14401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19202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4003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28803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3604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D2ED-E564-4E14-8DD0-03CCF1DB1523}" type="datetimeFigureOut">
              <a:rPr lang="en-US" smtClean="0"/>
              <a:t>12/28/2023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92B11-73A0-413E-B434-C674134617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342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0083" y="3407833"/>
            <a:ext cx="4080510" cy="812249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0608" y="3407833"/>
            <a:ext cx="4080510" cy="812249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D2ED-E564-4E14-8DD0-03CCF1DB1523}" type="datetimeFigureOut">
              <a:rPr lang="en-US" smtClean="0"/>
              <a:t>12/28/2023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92B11-73A0-413E-B434-C674134617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2143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681570"/>
            <a:ext cx="8281035" cy="247438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1334" y="3138171"/>
            <a:ext cx="4061757" cy="1537969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1334" y="4676140"/>
            <a:ext cx="4061757" cy="687789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0608" y="3138171"/>
            <a:ext cx="4081761" cy="1537969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60608" y="4676140"/>
            <a:ext cx="4081761" cy="687789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D2ED-E564-4E14-8DD0-03CCF1DB1523}" type="datetimeFigureOut">
              <a:rPr lang="en-US" smtClean="0"/>
              <a:t>12/28/2023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92B11-73A0-413E-B434-C674134617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0077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D2ED-E564-4E14-8DD0-03CCF1DB1523}" type="datetimeFigureOut">
              <a:rPr lang="en-US" smtClean="0"/>
              <a:t>12/28/2023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92B11-73A0-413E-B434-C674134617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6574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D2ED-E564-4E14-8DD0-03CCF1DB1523}" type="datetimeFigureOut">
              <a:rPr lang="en-US" smtClean="0"/>
              <a:t>12/28/2023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92B11-73A0-413E-B434-C674134617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9155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853440"/>
            <a:ext cx="3096637" cy="298704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81760" y="1843196"/>
            <a:ext cx="4860608" cy="9097433"/>
          </a:xfrm>
        </p:spPr>
        <p:txBody>
          <a:bodyPr/>
          <a:lstStyle>
            <a:lvl1pPr>
              <a:defRPr sz="3360"/>
            </a:lvl1pPr>
            <a:lvl2pPr>
              <a:defRPr sz="2940"/>
            </a:lvl2pPr>
            <a:lvl3pPr>
              <a:defRPr sz="252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333" y="3840480"/>
            <a:ext cx="3096637" cy="7114964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D2ED-E564-4E14-8DD0-03CCF1DB1523}" type="datetimeFigureOut">
              <a:rPr lang="en-US" smtClean="0"/>
              <a:t>12/28/2023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92B11-73A0-413E-B434-C674134617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7841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853440"/>
            <a:ext cx="3096637" cy="298704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81760" y="1843196"/>
            <a:ext cx="4860608" cy="9097433"/>
          </a:xfrm>
        </p:spPr>
        <p:txBody>
          <a:bodyPr anchor="t"/>
          <a:lstStyle>
            <a:lvl1pPr marL="0" indent="0">
              <a:buNone/>
              <a:defRPr sz="3360"/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333" y="3840480"/>
            <a:ext cx="3096637" cy="7114964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D2ED-E564-4E14-8DD0-03CCF1DB1523}" type="datetimeFigureOut">
              <a:rPr lang="en-US" smtClean="0"/>
              <a:t>12/28/2023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92B11-73A0-413E-B434-C674134617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7419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0083" y="681570"/>
            <a:ext cx="8281035" cy="24743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0083" y="3407833"/>
            <a:ext cx="8281035" cy="81224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0083" y="11865189"/>
            <a:ext cx="216027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DFD2ED-E564-4E14-8DD0-03CCF1DB1523}" type="datetimeFigureOut">
              <a:rPr lang="en-US" smtClean="0"/>
              <a:t>12/28/2023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80398" y="11865189"/>
            <a:ext cx="3240405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0848" y="11865189"/>
            <a:ext cx="216027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A92B11-73A0-413E-B434-C674134617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468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60120" rtl="0" eaLnBrk="1" latinLnBrk="0" hangingPunct="1">
        <a:lnSpc>
          <a:spcPct val="90000"/>
        </a:lnSpc>
        <a:spcBef>
          <a:spcPct val="0"/>
        </a:spcBef>
        <a:buNone/>
        <a:defRPr sz="46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0030" indent="-240030" algn="l" defTabSz="960120" rtl="0" eaLnBrk="1" latinLnBrk="0" hangingPunct="1">
        <a:lnSpc>
          <a:spcPct val="90000"/>
        </a:lnSpc>
        <a:spcBef>
          <a:spcPts val="1050"/>
        </a:spcBef>
        <a:buFont typeface="Arial" panose="020B0604020202020204" pitchFamily="34" charset="0"/>
        <a:buChar char="•"/>
        <a:defRPr sz="2940" kern="1200">
          <a:solidFill>
            <a:schemeClr val="tx1"/>
          </a:solidFill>
          <a:latin typeface="+mn-lt"/>
          <a:ea typeface="+mn-ea"/>
          <a:cs typeface="+mn-cs"/>
        </a:defRPr>
      </a:lvl1pPr>
      <a:lvl2pPr marL="7200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001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802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216027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64033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31203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6004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40805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1pPr>
      <a:lvl2pPr marL="4800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9601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192024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40030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28803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3604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38404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367" y="2251064"/>
            <a:ext cx="5751092" cy="5074250"/>
          </a:xfrm>
          <a:prstGeom prst="rect">
            <a:avLst/>
          </a:prstGeom>
        </p:spPr>
      </p:pic>
      <p:sp>
        <p:nvSpPr>
          <p:cNvPr id="27" name="Oval 26"/>
          <p:cNvSpPr/>
          <p:nvPr/>
        </p:nvSpPr>
        <p:spPr>
          <a:xfrm>
            <a:off x="3425201" y="9704886"/>
            <a:ext cx="2820691" cy="2325391"/>
          </a:xfrm>
          <a:prstGeom prst="ellipse">
            <a:avLst/>
          </a:prstGeom>
          <a:solidFill>
            <a:srgbClr val="0099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185046" y="2323969"/>
            <a:ext cx="296017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o-RO" dirty="0">
                <a:latin typeface="Bahnschrift" panose="020B0502040204020203" pitchFamily="34" charset="0"/>
              </a:rPr>
              <a:t>Mai mult de</a:t>
            </a:r>
          </a:p>
          <a:p>
            <a:pPr algn="r"/>
            <a:r>
              <a:rPr lang="ro-RO" sz="3600" b="1" dirty="0">
                <a:solidFill>
                  <a:srgbClr val="009999"/>
                </a:solidFill>
                <a:latin typeface="Bahnschrift" panose="020B0502040204020203" pitchFamily="34" charset="0"/>
              </a:rPr>
              <a:t>85%</a:t>
            </a:r>
          </a:p>
          <a:p>
            <a:pPr algn="r"/>
            <a:r>
              <a:rPr lang="ro-RO" b="1" cap="all" dirty="0">
                <a:solidFill>
                  <a:srgbClr val="009999"/>
                </a:solidFill>
                <a:latin typeface="Bahnschrift" panose="020B0502040204020203" pitchFamily="34" charset="0"/>
              </a:rPr>
              <a:t>Dintre femeile </a:t>
            </a:r>
            <a:r>
              <a:rPr lang="ro-RO" cap="all" dirty="0">
                <a:solidFill>
                  <a:srgbClr val="009999"/>
                </a:solidFill>
                <a:latin typeface="Bahnschrift" panose="020B0502040204020203" pitchFamily="34" charset="0"/>
              </a:rPr>
              <a:t>afectate sunt tinere</a:t>
            </a:r>
            <a:r>
              <a:rPr lang="ro-RO" dirty="0">
                <a:latin typeface="Bahnschrift" panose="020B0502040204020203" pitchFamily="34" charset="0"/>
              </a:rPr>
              <a:t>, cu educație scăzută, din comunitățile cele mai sărace din lume.</a:t>
            </a:r>
            <a:endParaRPr lang="en-US" dirty="0">
              <a:latin typeface="Bahnschrift" panose="020B0502040204020203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540397" y="5245650"/>
            <a:ext cx="250835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o-RO" sz="3600" b="1" dirty="0">
                <a:solidFill>
                  <a:srgbClr val="009999"/>
                </a:solidFill>
                <a:latin typeface="Bahnschrift" panose="020B0502040204020203" pitchFamily="34" charset="0"/>
              </a:rPr>
              <a:t>90%</a:t>
            </a:r>
          </a:p>
          <a:p>
            <a:pPr algn="r"/>
            <a:r>
              <a:rPr lang="ro-RO" b="1" cap="all" dirty="0">
                <a:solidFill>
                  <a:srgbClr val="009999"/>
                </a:solidFill>
                <a:latin typeface="Bahnschrift" panose="020B0502040204020203" pitchFamily="34" charset="0"/>
              </a:rPr>
              <a:t>Dintre decese</a:t>
            </a:r>
            <a:r>
              <a:rPr lang="ro-RO" dirty="0">
                <a:solidFill>
                  <a:srgbClr val="009999"/>
                </a:solidFill>
                <a:latin typeface="Bahnschrift" panose="020B0502040204020203" pitchFamily="34" charset="0"/>
              </a:rPr>
              <a:t>, </a:t>
            </a:r>
            <a:r>
              <a:rPr lang="ro-RO" dirty="0">
                <a:latin typeface="Bahnschrift" panose="020B0502040204020203" pitchFamily="34" charset="0"/>
              </a:rPr>
              <a:t>se produc în țările cu venituri mici și mijlocii.</a:t>
            </a:r>
            <a:endParaRPr lang="en-US" dirty="0">
              <a:latin typeface="Bahnschrift" panose="020B0502040204020203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448540" y="7827253"/>
            <a:ext cx="260020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latin typeface="Bahnschrift" panose="020B0502040204020203" pitchFamily="34" charset="0"/>
            </a:endParaRPr>
          </a:p>
          <a:p>
            <a:pPr algn="r"/>
            <a:r>
              <a:rPr lang="ro-RO">
                <a:latin typeface="Bahnschrift" panose="020B0502040204020203" pitchFamily="34" charset="0"/>
              </a:rPr>
              <a:t>Cancerul de col uterin</a:t>
            </a:r>
            <a:endParaRPr lang="ro-RO" dirty="0">
              <a:latin typeface="Bahnschrift" panose="020B0502040204020203" pitchFamily="34" charset="0"/>
            </a:endParaRPr>
          </a:p>
          <a:p>
            <a:pPr algn="r"/>
            <a:r>
              <a:rPr lang="ro-RO" dirty="0">
                <a:solidFill>
                  <a:srgbClr val="CC3300"/>
                </a:solidFill>
                <a:latin typeface="Bahnschrift" panose="020B0502040204020203" pitchFamily="34" charset="0"/>
              </a:rPr>
              <a:t>OMOARĂ MAI MULT DE </a:t>
            </a:r>
          </a:p>
          <a:p>
            <a:pPr algn="r"/>
            <a:r>
              <a:rPr lang="ro-RO" sz="3600" b="1" dirty="0">
                <a:solidFill>
                  <a:srgbClr val="CC3300"/>
                </a:solidFill>
                <a:latin typeface="Bahnschrift" panose="020B0502040204020203" pitchFamily="34" charset="0"/>
              </a:rPr>
              <a:t>300.OO0</a:t>
            </a:r>
          </a:p>
          <a:p>
            <a:pPr algn="r"/>
            <a:r>
              <a:rPr lang="ro-RO" dirty="0">
                <a:solidFill>
                  <a:srgbClr val="CC3300"/>
                </a:solidFill>
                <a:latin typeface="Bahnschrift" panose="020B0502040204020203" pitchFamily="34" charset="0"/>
              </a:rPr>
              <a:t>FEMEI ÎN FIECARE AN.</a:t>
            </a:r>
          </a:p>
          <a:p>
            <a:endParaRPr lang="ro-RO" dirty="0">
              <a:solidFill>
                <a:srgbClr val="CC3300"/>
              </a:solidFill>
              <a:latin typeface="Bahnschrift" panose="020B0502040204020203" pitchFamily="34" charset="0"/>
            </a:endParaRPr>
          </a:p>
          <a:p>
            <a:endParaRPr lang="en-US" dirty="0">
              <a:latin typeface="Bahnschrift" panose="020B0502040204020203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55616" y="8060626"/>
            <a:ext cx="209471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u="sng" dirty="0">
                <a:latin typeface="Bahnschrift" panose="020B0502040204020203" pitchFamily="34" charset="0"/>
              </a:rPr>
              <a:t>Anual sunt </a:t>
            </a:r>
            <a:r>
              <a:rPr lang="ro-RO" u="sng" cap="all" dirty="0">
                <a:solidFill>
                  <a:schemeClr val="accent5">
                    <a:lumMod val="75000"/>
                  </a:schemeClr>
                </a:solidFill>
                <a:latin typeface="Bahnschrift" panose="020B0502040204020203" pitchFamily="34" charset="0"/>
              </a:rPr>
              <a:t>diagnosticate  peste</a:t>
            </a:r>
          </a:p>
          <a:p>
            <a:r>
              <a:rPr lang="ro-RO" sz="3600" b="1" u="sng" dirty="0">
                <a:solidFill>
                  <a:schemeClr val="accent5">
                    <a:lumMod val="75000"/>
                  </a:schemeClr>
                </a:solidFill>
                <a:latin typeface="Bahnschrift" panose="020B0502040204020203" pitchFamily="34" charset="0"/>
              </a:rPr>
              <a:t>600.000</a:t>
            </a:r>
          </a:p>
          <a:p>
            <a:r>
              <a:rPr lang="ro-RO" dirty="0">
                <a:solidFill>
                  <a:schemeClr val="accent5">
                    <a:lumMod val="75000"/>
                  </a:schemeClr>
                </a:solidFill>
                <a:latin typeface="Bahnschrift" panose="020B0502040204020203" pitchFamily="34" charset="0"/>
              </a:rPr>
              <a:t>Cazuri.</a:t>
            </a:r>
            <a:endParaRPr lang="en-US" dirty="0">
              <a:solidFill>
                <a:schemeClr val="accent5">
                  <a:lumMod val="75000"/>
                </a:schemeClr>
              </a:solidFill>
              <a:latin typeface="Bahnschrift" panose="020B0502040204020203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591538" y="9814952"/>
            <a:ext cx="2519765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3200" b="1" dirty="0">
                <a:solidFill>
                  <a:srgbClr val="009999"/>
                </a:solidFill>
                <a:latin typeface="Bahnschrift" panose="020B0502040204020203" pitchFamily="34" charset="0"/>
              </a:rPr>
              <a:t> </a:t>
            </a:r>
            <a:r>
              <a:rPr lang="ro-RO" sz="2000" b="1" cap="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se estimează </a:t>
            </a:r>
            <a:endParaRPr lang="en-US" sz="2000" b="1" cap="all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" panose="020B0502040204020203" pitchFamily="34" charset="0"/>
            </a:endParaRPr>
          </a:p>
          <a:p>
            <a:pPr algn="ctr"/>
            <a:r>
              <a:rPr lang="ro-RO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că fără acțiuni</a:t>
            </a:r>
          </a:p>
          <a:p>
            <a:pPr algn="ctr"/>
            <a:r>
              <a:rPr lang="ro-RO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PÂNĂ ÎN 2030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" panose="020B0502040204020203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722776" y="10194398"/>
            <a:ext cx="219653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o-RO" dirty="0">
                <a:latin typeface="Bahnschrift" panose="020B0502040204020203" pitchFamily="34" charset="0"/>
              </a:rPr>
              <a:t>Numărul anual de decese </a:t>
            </a:r>
          </a:p>
          <a:p>
            <a:pPr algn="r"/>
            <a:r>
              <a:rPr lang="ro-RO" b="1" dirty="0">
                <a:solidFill>
                  <a:srgbClr val="CC3300"/>
                </a:solidFill>
                <a:latin typeface="Bahnschrift" panose="020B0502040204020203" pitchFamily="34" charset="0"/>
              </a:rPr>
              <a:t>VA CREȘTE LA</a:t>
            </a:r>
          </a:p>
          <a:p>
            <a:pPr algn="r"/>
            <a:r>
              <a:rPr lang="ro-RO" sz="3600" b="1" dirty="0">
                <a:solidFill>
                  <a:srgbClr val="CC3300"/>
                </a:solidFill>
                <a:latin typeface="Bahnschrift" panose="020B0502040204020203" pitchFamily="34" charset="0"/>
              </a:rPr>
              <a:t>400.OO0</a:t>
            </a:r>
          </a:p>
          <a:p>
            <a:r>
              <a:rPr lang="ro-RO" dirty="0">
                <a:solidFill>
                  <a:srgbClr val="4472C4">
                    <a:lumMod val="75000"/>
                  </a:srgbClr>
                </a:solidFill>
                <a:latin typeface="Bahnschrift" panose="020B0502040204020203" pitchFamily="34" charset="0"/>
              </a:rPr>
              <a:t>	</a:t>
            </a:r>
            <a:r>
              <a:rPr lang="ro-RO" b="1" dirty="0">
                <a:solidFill>
                  <a:srgbClr val="CC3300"/>
                </a:solidFill>
                <a:latin typeface="Bahnschrift" panose="020B0502040204020203" pitchFamily="34" charset="0"/>
              </a:rPr>
              <a:t>Cazuri</a:t>
            </a:r>
          </a:p>
          <a:p>
            <a:pPr algn="r"/>
            <a:endParaRPr lang="en-US" dirty="0">
              <a:solidFill>
                <a:srgbClr val="CC3300"/>
              </a:solidFill>
              <a:latin typeface="Bahnschrift" panose="020B0502040204020203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98870" y="10158538"/>
            <a:ext cx="218730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dirty="0">
                <a:latin typeface="Bahnschrift" panose="020B0502040204020203" pitchFamily="34" charset="0"/>
              </a:rPr>
              <a:t>Numărul anual </a:t>
            </a:r>
            <a:endParaRPr lang="en-US" dirty="0">
              <a:latin typeface="Bahnschrift" panose="020B0502040204020203" pitchFamily="34" charset="0"/>
            </a:endParaRPr>
          </a:p>
          <a:p>
            <a:r>
              <a:rPr lang="ro-RO" dirty="0">
                <a:latin typeface="Bahnschrift" panose="020B0502040204020203" pitchFamily="34" charset="0"/>
              </a:rPr>
              <a:t>de cazuri noi </a:t>
            </a:r>
            <a:endParaRPr lang="en-US" dirty="0">
              <a:latin typeface="Bahnschrift" panose="020B0502040204020203" pitchFamily="34" charset="0"/>
            </a:endParaRPr>
          </a:p>
          <a:p>
            <a:r>
              <a:rPr lang="ro-RO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VA CREȘTE LA</a:t>
            </a:r>
          </a:p>
          <a:p>
            <a:r>
              <a:rPr lang="ro-RO" sz="3600" b="1" dirty="0">
                <a:solidFill>
                  <a:schemeClr val="accent5">
                    <a:lumMod val="75000"/>
                  </a:schemeClr>
                </a:solidFill>
                <a:latin typeface="Bahnschrift" panose="020B0502040204020203" pitchFamily="34" charset="0"/>
              </a:rPr>
              <a:t>700.OO0</a:t>
            </a:r>
          </a:p>
          <a:p>
            <a:r>
              <a:rPr lang="ro-RO" dirty="0">
                <a:solidFill>
                  <a:srgbClr val="4472C4">
                    <a:lumMod val="75000"/>
                  </a:srgbClr>
                </a:solidFill>
                <a:latin typeface="Bahnschrift" panose="020B0502040204020203" pitchFamily="34" charset="0"/>
              </a:rPr>
              <a:t>Cazuri</a:t>
            </a:r>
            <a:endParaRPr lang="ro-RO" sz="3600" b="1" dirty="0">
              <a:solidFill>
                <a:schemeClr val="accent5">
                  <a:lumMod val="75000"/>
                </a:schemeClr>
              </a:solidFill>
              <a:latin typeface="Bahnschrift" panose="020B0502040204020203" pitchFamily="34" charset="0"/>
            </a:endParaRPr>
          </a:p>
          <a:p>
            <a:endParaRPr lang="en-US" dirty="0">
              <a:latin typeface="Bahnschrift" panose="020B0502040204020203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-323118" y="14507400"/>
            <a:ext cx="55085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5" name="Rectangle 3"/>
          <p:cNvSpPr>
            <a:spLocks noChangeArrowheads="1"/>
          </p:cNvSpPr>
          <p:nvPr/>
        </p:nvSpPr>
        <p:spPr bwMode="auto">
          <a:xfrm>
            <a:off x="723221" y="7548235"/>
            <a:ext cx="7112241" cy="32125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-23805" rIns="0" bIns="-23805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en-US" sz="12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</a:rPr>
              <a:t>Incidența standardizată pe vârstă (A) și ratele mortalității (B) cancerului de col uterin în funcție de țară în 2020</a:t>
            </a:r>
            <a:endParaRPr kumimoji="0" lang="en-GB" altLang="en-US" sz="1200" b="0" i="0" u="none" strike="noStrike" cap="none" normalizeH="0" baseline="0" dirty="0">
              <a:ln>
                <a:noFill/>
              </a:ln>
              <a:solidFill>
                <a:srgbClr val="202124"/>
              </a:solidFill>
              <a:effectLst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kern="1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Baza</a:t>
            </a:r>
            <a:r>
              <a:rPr lang="en-US" sz="12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de date GLOBOCAN, </a:t>
            </a:r>
            <a:r>
              <a:rPr lang="en-US" sz="1200" kern="1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Agenţia</a:t>
            </a:r>
            <a:r>
              <a:rPr lang="en-US" sz="12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Internaţională</a:t>
            </a:r>
            <a:r>
              <a:rPr lang="en-US" sz="12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pentru</a:t>
            </a:r>
            <a:r>
              <a:rPr lang="en-US" sz="12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Cercetare</a:t>
            </a:r>
            <a:r>
              <a:rPr lang="en-US" sz="12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in Cancer (IARC), the Global Cancer Observatory</a:t>
            </a:r>
            <a:endParaRPr kumimoji="0" lang="en-GB" altLang="en-US" sz="1200" b="0" i="0" u="none" strike="noStrike" cap="none" normalizeH="0" baseline="0" dirty="0">
              <a:ln>
                <a:noFill/>
              </a:ln>
              <a:solidFill>
                <a:srgbClr val="202124"/>
              </a:solidFill>
              <a:effectLst/>
              <a:latin typeface="Bahnschrift" panose="020B0502040204020203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531987" y="8196817"/>
            <a:ext cx="15483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dirty="0">
                <a:latin typeface="Bahnschrift" panose="020B0502040204020203" pitchFamily="34" charset="0"/>
              </a:rPr>
              <a:t>19 din</a:t>
            </a:r>
            <a:r>
              <a:rPr lang="en-US" dirty="0">
                <a:latin typeface="Bahnschrift" panose="020B0502040204020203" pitchFamily="34" charset="0"/>
              </a:rPr>
              <a:t> 20</a:t>
            </a:r>
            <a:r>
              <a:rPr lang="ro-RO" dirty="0">
                <a:latin typeface="Bahnschrift" panose="020B0502040204020203" pitchFamily="34" charset="0"/>
              </a:rPr>
              <a:t> cele mai afectate țări sunt în Africa.</a:t>
            </a:r>
            <a:endParaRPr lang="en-US" dirty="0">
              <a:latin typeface="Bahnschrift" panose="020B0502040204020203" pitchFamily="34" charset="0"/>
            </a:endParaRPr>
          </a:p>
        </p:txBody>
      </p:sp>
      <p:sp>
        <p:nvSpPr>
          <p:cNvPr id="28" name="Right Arrow 27"/>
          <p:cNvSpPr/>
          <p:nvPr/>
        </p:nvSpPr>
        <p:spPr>
          <a:xfrm>
            <a:off x="6230792" y="10583789"/>
            <a:ext cx="714789" cy="262678"/>
          </a:xfrm>
          <a:prstGeom prst="rightArrow">
            <a:avLst/>
          </a:prstGeom>
          <a:solidFill>
            <a:srgbClr val="0099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pic>
        <p:nvPicPr>
          <p:cNvPr id="21" name="Picture 2" descr="Number Flash Cards 1-20- Counting Dots (Ten Frames), Back to School -  Classful"/>
          <p:cNvPicPr>
            <a:picLocks noChangeAspect="1" noChangeArrowheads="1"/>
          </p:cNvPicPr>
          <p:nvPr/>
        </p:nvPicPr>
        <p:blipFill rotWithShape="1"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375" t="53114" r="54371" b="7225"/>
          <a:stretch/>
        </p:blipFill>
        <p:spPr bwMode="auto">
          <a:xfrm>
            <a:off x="3116336" y="8067149"/>
            <a:ext cx="1047495" cy="1582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Right Arrow 28"/>
          <p:cNvSpPr/>
          <p:nvPr/>
        </p:nvSpPr>
        <p:spPr>
          <a:xfrm rot="10800000">
            <a:off x="2638161" y="10583789"/>
            <a:ext cx="815509" cy="249013"/>
          </a:xfrm>
          <a:prstGeom prst="rightArrow">
            <a:avLst/>
          </a:prstGeom>
          <a:solidFill>
            <a:srgbClr val="0099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599E6F1-5297-0AD0-4FA7-BFC50785A4E7}"/>
              </a:ext>
            </a:extLst>
          </p:cNvPr>
          <p:cNvSpPr/>
          <p:nvPr/>
        </p:nvSpPr>
        <p:spPr>
          <a:xfrm>
            <a:off x="6355374" y="590746"/>
            <a:ext cx="2960175" cy="923330"/>
          </a:xfrm>
          <a:prstGeom prst="rect">
            <a:avLst/>
          </a:prstGeom>
          <a:solidFill>
            <a:srgbClr val="00999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0EF9679-F23F-AEC3-F6D4-7932F4ADF80F}"/>
              </a:ext>
            </a:extLst>
          </p:cNvPr>
          <p:cNvSpPr txBox="1"/>
          <p:nvPr/>
        </p:nvSpPr>
        <p:spPr>
          <a:xfrm>
            <a:off x="426150" y="590747"/>
            <a:ext cx="6636802" cy="923330"/>
          </a:xfrm>
          <a:prstGeom prst="rect">
            <a:avLst/>
          </a:prstGeom>
          <a:solidFill>
            <a:srgbClr val="009999"/>
          </a:solidFill>
        </p:spPr>
        <p:txBody>
          <a:bodyPr wrap="square" rtlCol="0">
            <a:spAutoFit/>
          </a:bodyPr>
          <a:lstStyle/>
          <a:p>
            <a:r>
              <a:rPr lang="ro-RO" b="1" cap="all" dirty="0">
                <a:solidFill>
                  <a:schemeClr val="bg1"/>
                </a:solidFill>
                <a:latin typeface="Bahnschrift" panose="020B0502040204020203" pitchFamily="34" charset="0"/>
              </a:rPr>
              <a:t>IANUARIE 2024</a:t>
            </a:r>
          </a:p>
          <a:p>
            <a:r>
              <a:rPr lang="ro-RO" b="1" cap="all" dirty="0">
                <a:solidFill>
                  <a:schemeClr val="bg1"/>
                </a:solidFill>
                <a:latin typeface="Bahnschrift" panose="020B0502040204020203" pitchFamily="34" charset="0"/>
              </a:rPr>
              <a:t>CAMPANIE DE PREVENȚIE A cancerului DE COL </a:t>
            </a:r>
            <a:r>
              <a:rPr lang="ro-RO" sz="1750" b="1" cap="all" dirty="0">
                <a:solidFill>
                  <a:schemeClr val="bg1"/>
                </a:solidFill>
                <a:latin typeface="Bahnschrift" panose="020B0502040204020203" pitchFamily="34" charset="0"/>
              </a:rPr>
              <a:t>UTERIN</a:t>
            </a:r>
            <a:endParaRPr lang="en-US" sz="1750" b="1" cap="all" dirty="0">
              <a:solidFill>
                <a:schemeClr val="bg1"/>
              </a:solidFill>
              <a:latin typeface="Bahnschrift" panose="020B0502040204020203" pitchFamily="34" charset="0"/>
            </a:endParaRPr>
          </a:p>
          <a:p>
            <a:r>
              <a:rPr lang="en-GB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Informeaz</a:t>
            </a:r>
            <a:r>
              <a:rPr lang="ro-RO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ă-te! Testează-te! </a:t>
            </a:r>
            <a:r>
              <a:rPr lang="en-GB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 </a:t>
            </a:r>
            <a:r>
              <a:rPr lang="ro-RO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V</a:t>
            </a:r>
            <a:r>
              <a:rPr lang="en-GB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accineaz</a:t>
            </a:r>
            <a:r>
              <a:rPr lang="ro-RO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ă</a:t>
            </a:r>
            <a:r>
              <a:rPr lang="en-GB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-</a:t>
            </a:r>
            <a:r>
              <a:rPr lang="en-GB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te</a:t>
            </a:r>
            <a:r>
              <a:rPr lang="ro-RO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!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" panose="020B0502040204020203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2148FD3-5997-1C23-5D16-49CDC74976B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491" b="38383"/>
          <a:stretch/>
        </p:blipFill>
        <p:spPr>
          <a:xfrm>
            <a:off x="6588186" y="779211"/>
            <a:ext cx="1495870" cy="48056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7FEDEC9-210C-2D3D-7155-197729C0ED9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08" t="38000" r="21542" b="39840"/>
          <a:stretch/>
        </p:blipFill>
        <p:spPr>
          <a:xfrm>
            <a:off x="8052704" y="795386"/>
            <a:ext cx="1241563" cy="480562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BC80E62-F359-E1F0-1619-F45B2B44B518}"/>
              </a:ext>
            </a:extLst>
          </p:cNvPr>
          <p:cNvCxnSpPr/>
          <p:nvPr/>
        </p:nvCxnSpPr>
        <p:spPr>
          <a:xfrm>
            <a:off x="6648474" y="779211"/>
            <a:ext cx="0" cy="60746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83434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228</TotalTime>
  <Words>166</Words>
  <Application>Microsoft Office PowerPoint</Application>
  <PresentationFormat>A3 Paper (297x420 mm)</PresentationFormat>
  <Paragraphs>31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Bahnschrift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dr. Sorina Irimie</dc:creator>
  <cp:lastModifiedBy>Alina Aliman</cp:lastModifiedBy>
  <cp:revision>26</cp:revision>
  <cp:lastPrinted>2023-09-29T06:35:55Z</cp:lastPrinted>
  <dcterms:created xsi:type="dcterms:W3CDTF">2023-09-28T07:17:21Z</dcterms:created>
  <dcterms:modified xsi:type="dcterms:W3CDTF">2023-12-28T09:32:51Z</dcterms:modified>
</cp:coreProperties>
</file>