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oudy" panose="020B0604020202020204" charset="0"/>
      <p:regular r:id="rId7"/>
    </p:embeddedFont>
    <p:embeddedFont>
      <p:font typeface="Merriweather" panose="00000500000000000000" pitchFamily="2" charset="0"/>
      <p:regular r:id="rId8"/>
    </p:embeddedFont>
    <p:embeddedFont>
      <p:font typeface="Merriweather Bold" panose="0000080000000000000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40" d="100"/>
          <a:sy n="140" d="100"/>
        </p:scale>
        <p:origin x="216" y="-21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503869" cy="7560000"/>
            <a:chOff x="0" y="0"/>
            <a:chExt cx="125570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29108" y="80516"/>
            <a:ext cx="2919820" cy="1350967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60" t="-106575" r="-27225" b="-115208"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307737" y="318623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3503869" y="0"/>
            <a:ext cx="7925630" cy="7560000"/>
            <a:chOff x="0" y="0"/>
            <a:chExt cx="2840367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55504" y="5042042"/>
            <a:ext cx="2096730" cy="1761958"/>
            <a:chOff x="0" y="0"/>
            <a:chExt cx="2795639" cy="23492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12533" y="6712636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388" t="-26922" r="-42081" b="-62226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710445" y="261216"/>
            <a:ext cx="4371902" cy="3233865"/>
            <a:chOff x="0" y="-108200"/>
            <a:chExt cx="5061540" cy="397461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-108200"/>
              <a:ext cx="5061540" cy="3974619"/>
              <a:chOff x="0" y="-28575"/>
              <a:chExt cx="1336724" cy="104967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4287" y="-19055"/>
                <a:ext cx="1292437" cy="1021099"/>
              </a:xfrm>
              <a:custGeom>
                <a:avLst/>
                <a:gdLst/>
                <a:ahLst/>
                <a:cxnLst/>
                <a:rect l="l" t="t" r="r" b="b"/>
                <a:pathLst>
                  <a:path w="1292437" h="1021099">
                    <a:moveTo>
                      <a:pt x="0" y="0"/>
                    </a:moveTo>
                    <a:lnTo>
                      <a:pt x="1292437" y="0"/>
                    </a:lnTo>
                    <a:lnTo>
                      <a:pt x="1292437" y="1021099"/>
                    </a:lnTo>
                    <a:lnTo>
                      <a:pt x="0" y="10210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92437" cy="1049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486815" y="-13958"/>
              <a:ext cx="4160961" cy="3675590"/>
            </a:xfrm>
            <a:custGeom>
              <a:avLst/>
              <a:gdLst/>
              <a:ahLst/>
              <a:cxnLst/>
              <a:rect l="l" t="t" r="r" b="b"/>
              <a:pathLst>
                <a:path w="4160961" h="3675589">
                  <a:moveTo>
                    <a:pt x="0" y="0"/>
                  </a:moveTo>
                  <a:lnTo>
                    <a:pt x="4160961" y="0"/>
                  </a:lnTo>
                  <a:lnTo>
                    <a:pt x="4160961" y="3675589"/>
                  </a:lnTo>
                  <a:lnTo>
                    <a:pt x="0" y="3675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-8100000">
            <a:off x="8726842" y="5929260"/>
            <a:ext cx="356874" cy="357321"/>
          </a:xfrm>
          <a:custGeom>
            <a:avLst/>
            <a:gdLst/>
            <a:ahLst/>
            <a:cxnLst/>
            <a:rect l="l" t="t" r="r" b="b"/>
            <a:pathLst>
              <a:path w="356874" h="357321">
                <a:moveTo>
                  <a:pt x="0" y="0"/>
                </a:moveTo>
                <a:lnTo>
                  <a:pt x="356874" y="0"/>
                </a:lnTo>
                <a:lnTo>
                  <a:pt x="356874" y="357321"/>
                </a:lnTo>
                <a:lnTo>
                  <a:pt x="0" y="357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466278" y="5538277"/>
            <a:ext cx="2325472" cy="1168550"/>
          </a:xfrm>
          <a:custGeom>
            <a:avLst/>
            <a:gdLst/>
            <a:ahLst/>
            <a:cxnLst/>
            <a:rect l="l" t="t" r="r" b="b"/>
            <a:pathLst>
              <a:path w="2325472" h="1168550">
                <a:moveTo>
                  <a:pt x="0" y="0"/>
                </a:moveTo>
                <a:lnTo>
                  <a:pt x="2325472" y="0"/>
                </a:lnTo>
                <a:lnTo>
                  <a:pt x="2325472" y="1168549"/>
                </a:lnTo>
                <a:lnTo>
                  <a:pt x="0" y="11685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79761" y="3463538"/>
            <a:ext cx="2627815" cy="75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0"/>
              </a:lnSpc>
            </a:pPr>
            <a:r>
              <a:rPr lang="en-US" sz="1471">
                <a:solidFill>
                  <a:srgbClr val="FFFFFF"/>
                </a:solidFill>
                <a:latin typeface="Merriweather Bold"/>
              </a:rPr>
              <a:t>INFORMEAZĂ-TE! </a:t>
            </a:r>
          </a:p>
          <a:p>
            <a:pPr>
              <a:lnSpc>
                <a:spcPts val="2060"/>
              </a:lnSpc>
            </a:pPr>
            <a:r>
              <a:rPr lang="en-US" sz="1471">
                <a:solidFill>
                  <a:srgbClr val="FFFFFF"/>
                </a:solidFill>
                <a:latin typeface="Merriweather Bold"/>
              </a:rPr>
              <a:t>TESTEAZĂ-TE! </a:t>
            </a:r>
          </a:p>
          <a:p>
            <a:pPr>
              <a:lnSpc>
                <a:spcPts val="2060"/>
              </a:lnSpc>
              <a:spcBef>
                <a:spcPct val="0"/>
              </a:spcBef>
            </a:pPr>
            <a:r>
              <a:rPr lang="en-US" sz="1471">
                <a:solidFill>
                  <a:srgbClr val="FFFFFF"/>
                </a:solidFill>
                <a:latin typeface="Merriweather Bold"/>
              </a:rPr>
              <a:t>VACCINEAZĂ-TE!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9761" y="2436055"/>
            <a:ext cx="2809891" cy="40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Merriweather"/>
              </a:rPr>
              <a:t>CAMPANIE DE PREVENIRE A CANCERULUI DE COL UTERIN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7056" y="2062287"/>
            <a:ext cx="1437650" cy="19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Merriweather"/>
              </a:rPr>
              <a:t> IANUARIE 2024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9008" y="5525037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  <a:spcBef>
                <a:spcPct val="0"/>
              </a:spcBef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39175" y="755999"/>
            <a:ext cx="2704966" cy="101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FFFFFF"/>
                </a:solidFill>
                <a:latin typeface="Merriweather"/>
              </a:rPr>
              <a:t>Mai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mult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de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52B59E"/>
                </a:solidFill>
                <a:latin typeface="Merriweather Bold"/>
              </a:rPr>
              <a:t>85%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52B59E"/>
                </a:solidFill>
                <a:latin typeface="Merriweather Bold"/>
              </a:rPr>
              <a:t>DINTRE FEMEILE AFECTATE SUNT 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52B59E"/>
                </a:solidFill>
                <a:latin typeface="Merriweather Bold"/>
              </a:rPr>
              <a:t>TINERE</a:t>
            </a:r>
            <a:r>
              <a:rPr lang="en-US" sz="946" dirty="0">
                <a:solidFill>
                  <a:srgbClr val="52B59E"/>
                </a:solidFill>
                <a:latin typeface="Merriweather"/>
              </a:rPr>
              <a:t>, 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cu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educație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scăzută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, din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comunitățile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cele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mai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sărace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din </a:t>
            </a:r>
          </a:p>
          <a:p>
            <a:pPr algn="r">
              <a:lnSpc>
                <a:spcPts val="1372"/>
              </a:lnSpc>
            </a:pP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lume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9175" y="2389644"/>
            <a:ext cx="2704966" cy="67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52B59E"/>
                </a:solidFill>
                <a:latin typeface="Merriweather Bold"/>
              </a:rPr>
              <a:t>90%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52B59E"/>
                </a:solidFill>
                <a:latin typeface="Merriweather Bold"/>
              </a:rPr>
              <a:t>DINTRE DECESE,</a:t>
            </a:r>
            <a:r>
              <a:rPr lang="en-US" sz="946" dirty="0">
                <a:solidFill>
                  <a:srgbClr val="52B59E"/>
                </a:solidFill>
                <a:latin typeface="Merriweather"/>
              </a:rPr>
              <a:t> 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se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produc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în</a:t>
            </a:r>
            <a:endParaRPr lang="en-US" sz="946" dirty="0">
              <a:solidFill>
                <a:srgbClr val="FFFFFF"/>
              </a:solidFill>
              <a:latin typeface="Merriweather"/>
            </a:endParaRPr>
          </a:p>
          <a:p>
            <a:pPr algn="r">
              <a:lnSpc>
                <a:spcPts val="1372"/>
              </a:lnSpc>
            </a:pP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țările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cu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venituri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mici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și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mijlocii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.</a:t>
            </a:r>
          </a:p>
          <a:p>
            <a:pPr algn="r">
              <a:lnSpc>
                <a:spcPts val="1372"/>
              </a:lnSpc>
            </a:pPr>
            <a:endParaRPr lang="en-US" sz="946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22700" y="3549650"/>
            <a:ext cx="438701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3"/>
              </a:lnSpc>
            </a:pP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Incidența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standardizată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pe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vârstă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(A)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și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ratele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mortalității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(B)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cancerului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de col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uterin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în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funcție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de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țară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în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2020</a:t>
            </a:r>
          </a:p>
          <a:p>
            <a:pPr>
              <a:lnSpc>
                <a:spcPts val="733"/>
              </a:lnSpc>
              <a:spcBef>
                <a:spcPct val="0"/>
              </a:spcBef>
            </a:pP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Baza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de date GLOBOCAN,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AgenţiaInternaţională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pentru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600" dirty="0" err="1">
                <a:solidFill>
                  <a:srgbClr val="FFFFFF"/>
                </a:solidFill>
                <a:latin typeface="Merriweather"/>
              </a:rPr>
              <a:t>Cercetare</a:t>
            </a:r>
            <a:r>
              <a:rPr lang="en-US" sz="600" dirty="0">
                <a:solidFill>
                  <a:srgbClr val="FFFFFF"/>
                </a:solidFill>
                <a:latin typeface="Merriweather"/>
              </a:rPr>
              <a:t> in Cancer (IARC), the Global Cancer Observatory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91164" y="3932914"/>
            <a:ext cx="1486838" cy="67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2"/>
              </a:lnSpc>
            </a:pP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Cancerul</a:t>
            </a:r>
            <a:r>
              <a:rPr lang="en-US" sz="946" dirty="0">
                <a:solidFill>
                  <a:srgbClr val="FFFFFF"/>
                </a:solidFill>
                <a:latin typeface="Merriweather"/>
              </a:rPr>
              <a:t> de col </a:t>
            </a:r>
            <a:r>
              <a:rPr lang="en-US" sz="946" dirty="0" err="1">
                <a:solidFill>
                  <a:srgbClr val="FFFFFF"/>
                </a:solidFill>
                <a:latin typeface="Merriweather"/>
              </a:rPr>
              <a:t>uterin</a:t>
            </a:r>
            <a:endParaRPr lang="en-US" sz="946" dirty="0">
              <a:solidFill>
                <a:srgbClr val="FFFFFF"/>
              </a:solidFill>
              <a:latin typeface="Merriweather"/>
            </a:endParaRP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FF4545"/>
                </a:solidFill>
                <a:latin typeface="Merriweather Bold"/>
              </a:rPr>
              <a:t>OMOARĂ MAI MULT DE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FF4545"/>
                </a:solidFill>
                <a:latin typeface="Merriweather Bold"/>
              </a:rPr>
              <a:t>300.000</a:t>
            </a:r>
          </a:p>
          <a:p>
            <a:pPr algn="r">
              <a:lnSpc>
                <a:spcPts val="1372"/>
              </a:lnSpc>
            </a:pPr>
            <a:r>
              <a:rPr lang="en-US" sz="946" dirty="0">
                <a:solidFill>
                  <a:srgbClr val="FF4545"/>
                </a:solidFill>
                <a:latin typeface="Merriweather Bold"/>
              </a:rPr>
              <a:t>FEMEI ÎN FIECARE AN</a:t>
            </a:r>
            <a:r>
              <a:rPr lang="en-US" sz="946" dirty="0">
                <a:solidFill>
                  <a:srgbClr val="FF4545"/>
                </a:solidFill>
                <a:latin typeface="Merriweather"/>
              </a:rPr>
              <a:t>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749003" y="4048945"/>
            <a:ext cx="657884" cy="751015"/>
            <a:chOff x="0" y="0"/>
            <a:chExt cx="877179" cy="100135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877179" cy="1001353"/>
              <a:chOff x="0" y="0"/>
              <a:chExt cx="235771" cy="26914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35771" cy="269147"/>
              </a:xfrm>
              <a:custGeom>
                <a:avLst/>
                <a:gdLst/>
                <a:ahLst/>
                <a:cxnLst/>
                <a:rect l="l" t="t" r="r" b="b"/>
                <a:pathLst>
                  <a:path w="235771" h="269147">
                    <a:moveTo>
                      <a:pt x="0" y="0"/>
                    </a:moveTo>
                    <a:lnTo>
                      <a:pt x="235771" y="0"/>
                    </a:lnTo>
                    <a:lnTo>
                      <a:pt x="235771" y="269147"/>
                    </a:lnTo>
                    <a:lnTo>
                      <a:pt x="0" y="2691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35771" cy="2977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172272" y="457828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285809" y="457828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395051" y="457828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504292" y="457828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613533" y="457828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72272" y="578387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85809" y="578387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395051" y="578387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504292" y="578387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613533" y="578387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2272" y="704076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285809" y="704076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395051" y="704076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504292" y="704076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613533" y="704076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74420" y="829765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287957" y="829765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4" y="0"/>
                  </a:lnTo>
                  <a:lnTo>
                    <a:pt x="91374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397199" y="829765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>
              <a:off x="506440" y="829765"/>
              <a:ext cx="91373" cy="91373"/>
            </a:xfrm>
            <a:custGeom>
              <a:avLst/>
              <a:gdLst/>
              <a:ahLst/>
              <a:cxnLst/>
              <a:rect l="l" t="t" r="r" b="b"/>
              <a:pathLst>
                <a:path w="91373" h="91373">
                  <a:moveTo>
                    <a:pt x="0" y="0"/>
                  </a:moveTo>
                  <a:lnTo>
                    <a:pt x="91373" y="0"/>
                  </a:lnTo>
                  <a:lnTo>
                    <a:pt x="91373" y="91373"/>
                  </a:lnTo>
                  <a:lnTo>
                    <a:pt x="0" y="91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53"/>
            <p:cNvSpPr txBox="1"/>
            <p:nvPr/>
          </p:nvSpPr>
          <p:spPr>
            <a:xfrm>
              <a:off x="263645" y="-29359"/>
              <a:ext cx="368408" cy="406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8"/>
                </a:lnSpc>
                <a:spcBef>
                  <a:spcPct val="0"/>
                </a:spcBef>
              </a:pPr>
              <a:r>
                <a:rPr lang="en-US" sz="1791">
                  <a:solidFill>
                    <a:srgbClr val="FF3131"/>
                  </a:solidFill>
                  <a:latin typeface="Merriweather Bold"/>
                </a:rPr>
                <a:t>19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6508840" y="4016068"/>
            <a:ext cx="1371762" cy="5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71"/>
              </a:lnSpc>
            </a:pPr>
            <a:r>
              <a:rPr lang="en-US" sz="979" dirty="0">
                <a:solidFill>
                  <a:srgbClr val="FFFFFF"/>
                </a:solidFill>
                <a:latin typeface="Merriweather"/>
              </a:rPr>
              <a:t>19 din 20 </a:t>
            </a:r>
            <a:r>
              <a:rPr lang="en-US" sz="979" dirty="0" err="1">
                <a:solidFill>
                  <a:srgbClr val="FFFFFF"/>
                </a:solidFill>
                <a:latin typeface="Merriweather"/>
              </a:rPr>
              <a:t>cele</a:t>
            </a:r>
            <a:r>
              <a:rPr lang="en-US" sz="979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79" dirty="0" err="1">
                <a:solidFill>
                  <a:srgbClr val="FFFFFF"/>
                </a:solidFill>
                <a:latin typeface="Merriweather"/>
              </a:rPr>
              <a:t>mai</a:t>
            </a:r>
            <a:r>
              <a:rPr lang="en-US" sz="979" dirty="0">
                <a:solidFill>
                  <a:srgbClr val="FFFFFF"/>
                </a:solidFill>
                <a:latin typeface="Merriweather"/>
              </a:rPr>
              <a:t> </a:t>
            </a:r>
          </a:p>
          <a:p>
            <a:pPr algn="r">
              <a:lnSpc>
                <a:spcPts val="1371"/>
              </a:lnSpc>
            </a:pPr>
            <a:r>
              <a:rPr lang="en-US" sz="979" dirty="0" err="1">
                <a:solidFill>
                  <a:srgbClr val="FFFFFF"/>
                </a:solidFill>
                <a:latin typeface="Merriweather"/>
              </a:rPr>
              <a:t>afectate</a:t>
            </a:r>
            <a:r>
              <a:rPr lang="en-US" sz="979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79" dirty="0" err="1">
                <a:solidFill>
                  <a:srgbClr val="FFFFFF"/>
                </a:solidFill>
                <a:latin typeface="Merriweather"/>
              </a:rPr>
              <a:t>țări</a:t>
            </a:r>
            <a:r>
              <a:rPr lang="en-US" sz="979" dirty="0">
                <a:solidFill>
                  <a:srgbClr val="FFFFFF"/>
                </a:solidFill>
                <a:latin typeface="Merriweather"/>
              </a:rPr>
              <a:t> sunt </a:t>
            </a:r>
          </a:p>
          <a:p>
            <a:pPr algn="r">
              <a:lnSpc>
                <a:spcPts val="1371"/>
              </a:lnSpc>
              <a:spcBef>
                <a:spcPct val="0"/>
              </a:spcBef>
            </a:pPr>
            <a:r>
              <a:rPr lang="en-US" sz="979" dirty="0" err="1">
                <a:solidFill>
                  <a:srgbClr val="FFFFFF"/>
                </a:solidFill>
                <a:latin typeface="Merriweather"/>
              </a:rPr>
              <a:t>în</a:t>
            </a:r>
            <a:r>
              <a:rPr lang="en-US" sz="979" dirty="0">
                <a:solidFill>
                  <a:srgbClr val="FFFFFF"/>
                </a:solidFill>
                <a:latin typeface="Merriweather"/>
              </a:rPr>
              <a:t> Africa.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930786" y="4023423"/>
            <a:ext cx="1544388" cy="85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898" dirty="0" err="1">
                <a:solidFill>
                  <a:srgbClr val="FFFFFF"/>
                </a:solidFill>
                <a:latin typeface="Merriweather"/>
              </a:rPr>
              <a:t>Anual</a:t>
            </a:r>
            <a:r>
              <a:rPr lang="en-US" sz="898" dirty="0">
                <a:solidFill>
                  <a:srgbClr val="FFFFFF"/>
                </a:solidFill>
                <a:latin typeface="Merriweather"/>
              </a:rPr>
              <a:t> sunt </a:t>
            </a:r>
            <a:r>
              <a:rPr lang="en-US" sz="898" u="sng" dirty="0">
                <a:solidFill>
                  <a:srgbClr val="FFFFFF"/>
                </a:solidFill>
                <a:latin typeface="Merriweather"/>
              </a:rPr>
              <a:t>DIAGNOSTICATE PESTE </a:t>
            </a:r>
          </a:p>
          <a:p>
            <a:pPr>
              <a:lnSpc>
                <a:spcPts val="1400"/>
              </a:lnSpc>
            </a:pPr>
            <a:r>
              <a:rPr lang="en-US" sz="898" u="sng" dirty="0">
                <a:solidFill>
                  <a:srgbClr val="FFFFFF"/>
                </a:solidFill>
                <a:latin typeface="Merriweather"/>
              </a:rPr>
              <a:t>600.000</a:t>
            </a:r>
          </a:p>
          <a:p>
            <a:pPr>
              <a:lnSpc>
                <a:spcPts val="1400"/>
              </a:lnSpc>
            </a:pPr>
            <a:r>
              <a:rPr lang="en-US" sz="898" dirty="0" err="1">
                <a:solidFill>
                  <a:srgbClr val="FFFFFF"/>
                </a:solidFill>
                <a:latin typeface="Merriweather"/>
              </a:rPr>
              <a:t>Cazuri</a:t>
            </a:r>
            <a:r>
              <a:rPr lang="en-US" sz="898" dirty="0">
                <a:solidFill>
                  <a:srgbClr val="FFFFFF"/>
                </a:solidFill>
                <a:latin typeface="Merriweather"/>
              </a:rPr>
              <a:t>.</a:t>
            </a:r>
          </a:p>
          <a:p>
            <a:pPr>
              <a:lnSpc>
                <a:spcPts val="1400"/>
              </a:lnSpc>
            </a:pPr>
            <a:endParaRPr lang="en-US" sz="898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876550" y="5775894"/>
            <a:ext cx="1691109" cy="410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207" dirty="0">
                <a:solidFill>
                  <a:srgbClr val="FFFFFF"/>
                </a:solidFill>
                <a:latin typeface="Merriweather"/>
              </a:rPr>
              <a:t>SE ESTIMEAZĂ </a:t>
            </a:r>
          </a:p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1207" dirty="0" err="1">
                <a:solidFill>
                  <a:srgbClr val="FFFFFF"/>
                </a:solidFill>
                <a:latin typeface="Merriweather"/>
              </a:rPr>
              <a:t>că</a:t>
            </a:r>
            <a:r>
              <a:rPr lang="en-US" sz="1207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1207" dirty="0" err="1">
                <a:solidFill>
                  <a:srgbClr val="FFFFFF"/>
                </a:solidFill>
                <a:latin typeface="Merriweather"/>
              </a:rPr>
              <a:t>fără</a:t>
            </a:r>
            <a:r>
              <a:rPr lang="en-US" sz="1207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1207" dirty="0" err="1">
                <a:solidFill>
                  <a:srgbClr val="FFFFFF"/>
                </a:solidFill>
                <a:latin typeface="Merriweather"/>
              </a:rPr>
              <a:t>acțiuni</a:t>
            </a:r>
            <a:endParaRPr lang="en-US" sz="1207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783460" y="6219639"/>
            <a:ext cx="1691109" cy="28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8"/>
              </a:lnSpc>
              <a:spcBef>
                <a:spcPct val="0"/>
              </a:spcBef>
            </a:pPr>
            <a:r>
              <a:rPr lang="en-US" sz="1698" dirty="0">
                <a:solidFill>
                  <a:srgbClr val="FFFFFF"/>
                </a:solidFill>
                <a:latin typeface="Merriweather"/>
              </a:rPr>
              <a:t>PÂNĂ ÎN 2030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841928" y="5762679"/>
            <a:ext cx="1028449" cy="75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0"/>
              </a:lnSpc>
            </a:pP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Numărul</a:t>
            </a:r>
            <a:r>
              <a:rPr lang="en-US" sz="962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anual</a:t>
            </a:r>
            <a:endParaRPr lang="en-US" sz="962" dirty="0">
              <a:solidFill>
                <a:srgbClr val="FFFFFF"/>
              </a:solidFill>
              <a:latin typeface="Merriweather"/>
            </a:endParaRPr>
          </a:p>
          <a:p>
            <a:pPr algn="just">
              <a:lnSpc>
                <a:spcPts val="1520"/>
              </a:lnSpc>
            </a:pPr>
            <a:r>
              <a:rPr lang="en-US" sz="962" dirty="0">
                <a:solidFill>
                  <a:srgbClr val="FFFFFF"/>
                </a:solidFill>
                <a:latin typeface="Merriweather"/>
              </a:rPr>
              <a:t>de </a:t>
            </a: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cazuri</a:t>
            </a:r>
            <a:r>
              <a:rPr lang="en-US" sz="962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noi</a:t>
            </a:r>
            <a:endParaRPr lang="en-US" sz="962" dirty="0">
              <a:solidFill>
                <a:srgbClr val="FFFFFF"/>
              </a:solidFill>
              <a:latin typeface="Merriweather"/>
            </a:endParaRPr>
          </a:p>
          <a:p>
            <a:pPr algn="just">
              <a:lnSpc>
                <a:spcPts val="1520"/>
              </a:lnSpc>
            </a:pPr>
            <a:r>
              <a:rPr lang="en-US" sz="962" dirty="0">
                <a:solidFill>
                  <a:srgbClr val="FFFFFF"/>
                </a:solidFill>
                <a:latin typeface="Merriweather"/>
              </a:rPr>
              <a:t>VA CREȘTE LA</a:t>
            </a:r>
          </a:p>
          <a:p>
            <a:pPr algn="just">
              <a:lnSpc>
                <a:spcPts val="1520"/>
              </a:lnSpc>
            </a:pPr>
            <a:r>
              <a:rPr lang="en-US" sz="962">
                <a:solidFill>
                  <a:srgbClr val="FFFFFF"/>
                </a:solidFill>
                <a:latin typeface="Merriweather"/>
              </a:rPr>
              <a:t>700.000</a:t>
            </a:r>
            <a:endParaRPr lang="en-US" sz="962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306258" y="5799453"/>
            <a:ext cx="1583071" cy="56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0"/>
              </a:lnSpc>
            </a:pP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Numărul</a:t>
            </a:r>
            <a:r>
              <a:rPr lang="en-US" sz="962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anual</a:t>
            </a:r>
            <a:r>
              <a:rPr lang="en-US" sz="962" dirty="0">
                <a:solidFill>
                  <a:srgbClr val="FFFFFF"/>
                </a:solidFill>
                <a:latin typeface="Merriweather"/>
              </a:rPr>
              <a:t> de </a:t>
            </a:r>
            <a:r>
              <a:rPr lang="en-US" sz="962" dirty="0" err="1">
                <a:solidFill>
                  <a:srgbClr val="FFFFFF"/>
                </a:solidFill>
                <a:latin typeface="Merriweather"/>
              </a:rPr>
              <a:t>decese</a:t>
            </a:r>
            <a:r>
              <a:rPr lang="en-US" sz="962" dirty="0">
                <a:solidFill>
                  <a:srgbClr val="FFFFFF"/>
                </a:solidFill>
                <a:latin typeface="Merriweather"/>
              </a:rPr>
              <a:t> </a:t>
            </a:r>
          </a:p>
          <a:p>
            <a:pPr algn="just">
              <a:lnSpc>
                <a:spcPts val="1530"/>
              </a:lnSpc>
            </a:pPr>
            <a:r>
              <a:rPr lang="en-US" sz="962" dirty="0">
                <a:solidFill>
                  <a:srgbClr val="FF4545"/>
                </a:solidFill>
                <a:latin typeface="Merriweather Bold"/>
              </a:rPr>
              <a:t>VA CREȘTE LA </a:t>
            </a:r>
          </a:p>
          <a:p>
            <a:pPr algn="just">
              <a:lnSpc>
                <a:spcPts val="1530"/>
              </a:lnSpc>
            </a:pPr>
            <a:r>
              <a:rPr lang="en-US" sz="962" dirty="0">
                <a:solidFill>
                  <a:srgbClr val="FF4545"/>
                </a:solidFill>
                <a:latin typeface="Merriweather Bold"/>
              </a:rPr>
              <a:t>400.000 </a:t>
            </a:r>
          </a:p>
        </p:txBody>
      </p:sp>
      <p:sp>
        <p:nvSpPr>
          <p:cNvPr id="60" name="Freeform 60"/>
          <p:cNvSpPr/>
          <p:nvPr/>
        </p:nvSpPr>
        <p:spPr>
          <a:xfrm rot="-8100000" flipH="1" flipV="1">
            <a:off x="6137596" y="5945223"/>
            <a:ext cx="356874" cy="357321"/>
          </a:xfrm>
          <a:custGeom>
            <a:avLst/>
            <a:gdLst/>
            <a:ahLst/>
            <a:cxnLst/>
            <a:rect l="l" t="t" r="r" b="b"/>
            <a:pathLst>
              <a:path w="356874" h="357321">
                <a:moveTo>
                  <a:pt x="356874" y="357321"/>
                </a:moveTo>
                <a:lnTo>
                  <a:pt x="0" y="357321"/>
                </a:lnTo>
                <a:lnTo>
                  <a:pt x="0" y="0"/>
                </a:lnTo>
                <a:lnTo>
                  <a:pt x="356874" y="0"/>
                </a:lnTo>
                <a:lnTo>
                  <a:pt x="356874" y="35732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842440" y="6889588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Merriweather</vt:lpstr>
      <vt:lpstr>Arial</vt:lpstr>
      <vt:lpstr>Goudy</vt:lpstr>
      <vt:lpstr>Calibri</vt:lpstr>
      <vt:lpstr>Merriweather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Livia.Cioran</cp:lastModifiedBy>
  <cp:revision>4</cp:revision>
  <dcterms:created xsi:type="dcterms:W3CDTF">2006-08-16T00:00:00Z</dcterms:created>
  <dcterms:modified xsi:type="dcterms:W3CDTF">2023-12-28T13:31:44Z</dcterms:modified>
  <dc:identifier>DAF4QNpZQsw</dc:identifier>
</cp:coreProperties>
</file>