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</p:sldIdLst>
  <p:sldSz cx="18288000" cy="10287000"/>
  <p:notesSz cx="6858000" cy="9144000"/>
  <p:embeddedFontLst>
    <p:embeddedFont>
      <p:font typeface="Calibri (MS)" panose="020B0604020202020204" charset="0"/>
      <p:regular r:id="rId3"/>
    </p:embeddedFont>
    <p:embeddedFont>
      <p:font typeface="Calibri (MS) Bold" panose="020B0604020202020204" charset="0"/>
      <p:regular r:id="rId4"/>
    </p:embeddedFont>
    <p:embeddedFont>
      <p:font typeface="Merriweather" panose="00000500000000000000" pitchFamily="2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0F0"/>
    <a:srgbClr val="F4E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273365" y="218427"/>
            <a:ext cx="11183392" cy="65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8"/>
              </a:lnSpc>
              <a:spcBef>
                <a:spcPct val="0"/>
              </a:spcBef>
            </a:pPr>
            <a:r>
              <a:rPr lang="en-US" sz="3470" b="1" spc="-7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CARE SUNT SEMNELE ȘI SIMPTOMELE DEPRESIEI POSTPARTUM?</a:t>
            </a:r>
          </a:p>
        </p:txBody>
      </p:sp>
      <p:pic>
        <p:nvPicPr>
          <p:cNvPr id="1026" name="Picture 2" descr="6 Signs of Postpartum Depression to Look Out For - UC Baby">
            <a:extLst>
              <a:ext uri="{FF2B5EF4-FFF2-40B4-BE49-F238E27FC236}">
                <a16:creationId xmlns:a16="http://schemas.microsoft.com/office/drawing/2014/main" id="{03525F5E-F451-1851-C5EC-BFC166715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20" y="18286"/>
            <a:ext cx="10268714" cy="102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BD5FDC-3419-0A03-706B-9E6B97D33031}"/>
              </a:ext>
            </a:extLst>
          </p:cNvPr>
          <p:cNvSpPr/>
          <p:nvPr/>
        </p:nvSpPr>
        <p:spPr>
          <a:xfrm>
            <a:off x="11767658" y="2280324"/>
            <a:ext cx="6139342" cy="12142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dirty="0">
                <a:solidFill>
                  <a:schemeClr val="tx1"/>
                </a:solidFill>
              </a:rPr>
              <a:t>	Plâns în exces</a:t>
            </a:r>
          </a:p>
          <a:p>
            <a:r>
              <a:rPr lang="ro-RO" sz="1600" b="1" dirty="0">
                <a:solidFill>
                  <a:schemeClr val="tx1"/>
                </a:solidFill>
              </a:rPr>
              <a:t>	</a:t>
            </a:r>
            <a:r>
              <a:rPr lang="ro-RO" dirty="0">
                <a:solidFill>
                  <a:schemeClr val="tx1"/>
                </a:solidFill>
              </a:rPr>
              <a:t>Dacă plânsul tinde să dureze perioade lungi, fără 	a 	avea vreo explicație, sentimente de neputință, 	deznădejde.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3246BE-916B-C9F0-F82F-2C0B2F2F7323}"/>
              </a:ext>
            </a:extLst>
          </p:cNvPr>
          <p:cNvSpPr/>
          <p:nvPr/>
        </p:nvSpPr>
        <p:spPr>
          <a:xfrm>
            <a:off x="11982500" y="2619545"/>
            <a:ext cx="533400" cy="54830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accent2"/>
                </a:solidFill>
              </a:rPr>
              <a:t>1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E38AF7-6842-4191-1824-AE6FB0DC556A}"/>
              </a:ext>
            </a:extLst>
          </p:cNvPr>
          <p:cNvSpPr/>
          <p:nvPr/>
        </p:nvSpPr>
        <p:spPr>
          <a:xfrm>
            <a:off x="12321806" y="3605581"/>
            <a:ext cx="5831802" cy="9992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dirty="0">
                <a:solidFill>
                  <a:schemeClr val="tx1"/>
                </a:solidFill>
              </a:rPr>
              <a:t>	      </a:t>
            </a:r>
            <a:r>
              <a:rPr lang="ro-RO" sz="1800" b="1" dirty="0">
                <a:solidFill>
                  <a:schemeClr val="tx1"/>
                </a:solidFill>
              </a:rPr>
              <a:t>Probleme de somn</a:t>
            </a:r>
          </a:p>
          <a:p>
            <a:r>
              <a:rPr lang="ro-RO" sz="1400" dirty="0">
                <a:solidFill>
                  <a:schemeClr val="tx1"/>
                </a:solidFill>
              </a:rPr>
              <a:t>       	</a:t>
            </a:r>
            <a:r>
              <a:rPr lang="ro-RO" dirty="0">
                <a:solidFill>
                  <a:schemeClr val="tx1"/>
                </a:solidFill>
              </a:rPr>
              <a:t>Nu poți să dormi, nici atunci când doarme 	copilul, sau dormi prea mult</a:t>
            </a:r>
          </a:p>
          <a:p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830D57-C7A5-FF27-201E-1D773534E7C0}"/>
              </a:ext>
            </a:extLst>
          </p:cNvPr>
          <p:cNvSpPr/>
          <p:nvPr/>
        </p:nvSpPr>
        <p:spPr>
          <a:xfrm>
            <a:off x="12515900" y="3831068"/>
            <a:ext cx="533400" cy="54830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accent2"/>
                </a:solidFill>
              </a:rPr>
              <a:t>2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AAFEAE-024F-A90E-F6FB-79CF3549D47E}"/>
              </a:ext>
            </a:extLst>
          </p:cNvPr>
          <p:cNvSpPr/>
          <p:nvPr/>
        </p:nvSpPr>
        <p:spPr>
          <a:xfrm>
            <a:off x="12554992" y="4715868"/>
            <a:ext cx="5733008" cy="12137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dirty="0">
                <a:solidFill>
                  <a:schemeClr val="tx1"/>
                </a:solidFill>
              </a:rPr>
              <a:t>	 </a:t>
            </a:r>
          </a:p>
          <a:p>
            <a:r>
              <a:rPr lang="ro-RO" b="1" dirty="0">
                <a:solidFill>
                  <a:schemeClr val="tx1"/>
                </a:solidFill>
              </a:rPr>
              <a:t>	 Detașare față de copil</a:t>
            </a:r>
            <a:endParaRPr lang="ro-RO" sz="2000" b="1" dirty="0">
              <a:solidFill>
                <a:schemeClr val="tx1"/>
              </a:solidFill>
            </a:endParaRPr>
          </a:p>
          <a:p>
            <a:r>
              <a:rPr lang="ro-RO" sz="1600" dirty="0">
                <a:solidFill>
                  <a:schemeClr val="tx1"/>
                </a:solidFill>
              </a:rPr>
              <a:t>	</a:t>
            </a:r>
            <a:r>
              <a:rPr lang="ro-RO" sz="1550" dirty="0">
                <a:solidFill>
                  <a:schemeClr val="tx1"/>
                </a:solidFill>
              </a:rPr>
              <a:t>Te întrebi de ce nu poți simți bucuria la care te așteptai 	înainte de a naște, poți să ai gânduri să te rănești sau de a-ți răni copilul, chiar dacă acest lucru nu înseamnă că o vei face.</a:t>
            </a:r>
          </a:p>
          <a:p>
            <a:r>
              <a:rPr lang="ro-RO" sz="1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3EE917-C130-C556-5489-B2CA847B71B0}"/>
              </a:ext>
            </a:extLst>
          </p:cNvPr>
          <p:cNvSpPr/>
          <p:nvPr/>
        </p:nvSpPr>
        <p:spPr>
          <a:xfrm>
            <a:off x="12782600" y="4824416"/>
            <a:ext cx="533400" cy="54830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accent2"/>
                </a:solidFill>
              </a:rPr>
              <a:t>3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EC65ED-E4AC-7059-E857-B04F26CA0E16}"/>
              </a:ext>
            </a:extLst>
          </p:cNvPr>
          <p:cNvSpPr/>
          <p:nvPr/>
        </p:nvSpPr>
        <p:spPr>
          <a:xfrm>
            <a:off x="12304928" y="6022327"/>
            <a:ext cx="5966194" cy="10660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dirty="0">
                <a:solidFill>
                  <a:schemeClr val="tx1"/>
                </a:solidFill>
              </a:rPr>
              <a:t>	 </a:t>
            </a:r>
          </a:p>
          <a:p>
            <a:r>
              <a:rPr lang="ro-RO" b="1" dirty="0">
                <a:solidFill>
                  <a:schemeClr val="tx1"/>
                </a:solidFill>
              </a:rPr>
              <a:t>	 </a:t>
            </a:r>
            <a:r>
              <a:rPr lang="en-US" b="1" spc="-75" dirty="0" err="1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Probleme</a:t>
            </a:r>
            <a:r>
              <a:rPr lang="en-US" b="1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 de </a:t>
            </a:r>
            <a:r>
              <a:rPr lang="ro-RO" b="1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concentrare</a:t>
            </a:r>
          </a:p>
          <a:p>
            <a:r>
              <a:rPr lang="ro-RO" b="1" dirty="0">
                <a:solidFill>
                  <a:schemeClr val="tx1"/>
                </a:solidFill>
                <a:sym typeface="Calibri (MS)"/>
              </a:rPr>
              <a:t>	</a:t>
            </a:r>
            <a:r>
              <a:rPr lang="ro-RO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Scăderea atenției, probleme de memorie</a:t>
            </a:r>
            <a:r>
              <a:rPr lang="en-US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pc="-75" dirty="0" err="1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sau</a:t>
            </a:r>
            <a:r>
              <a:rPr lang="en-US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 de </a:t>
            </a:r>
            <a:r>
              <a:rPr lang="ro-RO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	</a:t>
            </a:r>
            <a:r>
              <a:rPr lang="en-US" spc="-75" dirty="0" err="1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luare</a:t>
            </a:r>
            <a:r>
              <a:rPr lang="en-US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 a </a:t>
            </a:r>
            <a:r>
              <a:rPr lang="en-US" spc="-75" dirty="0" err="1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deciziilor</a:t>
            </a:r>
            <a:endParaRPr lang="ro-RO" spc="-75" dirty="0">
              <a:solidFill>
                <a:schemeClr val="tx1"/>
              </a:solidFill>
              <a:ea typeface="Calibri (MS)"/>
              <a:cs typeface="Calibri (MS)"/>
              <a:sym typeface="Calibri (MS)"/>
            </a:endParaRPr>
          </a:p>
          <a:p>
            <a:endParaRPr lang="ro-RO" sz="1400" dirty="0">
              <a:solidFill>
                <a:schemeClr val="tx1"/>
              </a:solidFill>
            </a:endParaRPr>
          </a:p>
          <a:p>
            <a:r>
              <a:rPr lang="ro-RO" sz="1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BC276F-E2AD-6D91-5A57-6ABC1BB8FFEA}"/>
              </a:ext>
            </a:extLst>
          </p:cNvPr>
          <p:cNvSpPr/>
          <p:nvPr/>
        </p:nvSpPr>
        <p:spPr>
          <a:xfrm>
            <a:off x="12569573" y="6272712"/>
            <a:ext cx="533400" cy="54830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accent2"/>
                </a:solidFill>
              </a:rPr>
              <a:t>4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7F91B4D-90C7-E0DB-58ED-8C30D9275220}"/>
              </a:ext>
            </a:extLst>
          </p:cNvPr>
          <p:cNvSpPr/>
          <p:nvPr/>
        </p:nvSpPr>
        <p:spPr>
          <a:xfrm>
            <a:off x="11869192" y="7162492"/>
            <a:ext cx="5733008" cy="10660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dirty="0">
                <a:solidFill>
                  <a:schemeClr val="tx1"/>
                </a:solidFill>
              </a:rPr>
              <a:t>       		</a:t>
            </a:r>
          </a:p>
          <a:p>
            <a:r>
              <a:rPr lang="ro-RO" sz="1800" b="1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	Schimbări ale dispoziției</a:t>
            </a:r>
          </a:p>
          <a:p>
            <a:r>
              <a:rPr lang="ro-RO" b="1" dirty="0">
                <a:solidFill>
                  <a:schemeClr val="tx1"/>
                </a:solidFill>
                <a:sym typeface="Calibri (MS)"/>
              </a:rPr>
              <a:t>	</a:t>
            </a:r>
            <a:r>
              <a:rPr lang="ro-RO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Schimbări neexplicate de dispoziție</a:t>
            </a:r>
            <a:endParaRPr lang="ro-RO" sz="1400" spc="-75" dirty="0">
              <a:solidFill>
                <a:schemeClr val="tx1"/>
              </a:solidFill>
              <a:ea typeface="Calibri (MS)"/>
              <a:cs typeface="Calibri (MS)"/>
              <a:sym typeface="Calibri (MS)"/>
            </a:endParaRPr>
          </a:p>
          <a:p>
            <a:endParaRPr lang="ro-RO" sz="1400" spc="-75" dirty="0">
              <a:solidFill>
                <a:schemeClr val="tx1"/>
              </a:solidFill>
              <a:ea typeface="Calibri (MS)"/>
              <a:cs typeface="Calibri (MS)"/>
              <a:sym typeface="Calibri (MS)"/>
            </a:endParaRPr>
          </a:p>
          <a:p>
            <a:endParaRPr lang="ro-RO" sz="1400" dirty="0">
              <a:solidFill>
                <a:schemeClr val="tx1"/>
              </a:solidFill>
            </a:endParaRPr>
          </a:p>
          <a:p>
            <a:r>
              <a:rPr lang="ro-RO" sz="1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C9DAEC-97C1-5CC8-F46E-1E4A49CDAF6D}"/>
              </a:ext>
            </a:extLst>
          </p:cNvPr>
          <p:cNvSpPr/>
          <p:nvPr/>
        </p:nvSpPr>
        <p:spPr>
          <a:xfrm>
            <a:off x="12126887" y="7421355"/>
            <a:ext cx="533400" cy="54830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accent2"/>
                </a:solidFill>
              </a:rPr>
              <a:t>5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B66CB37-CD75-9E1B-B601-677B14F12A9E}"/>
              </a:ext>
            </a:extLst>
          </p:cNvPr>
          <p:cNvSpPr/>
          <p:nvPr/>
        </p:nvSpPr>
        <p:spPr>
          <a:xfrm>
            <a:off x="10972800" y="8321235"/>
            <a:ext cx="6400800" cy="12947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dirty="0">
                <a:solidFill>
                  <a:schemeClr val="tx1"/>
                </a:solidFill>
              </a:rPr>
              <a:t>       		</a:t>
            </a:r>
          </a:p>
          <a:p>
            <a:r>
              <a:rPr lang="ro-RO" sz="1800" b="1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	</a:t>
            </a:r>
          </a:p>
          <a:p>
            <a:r>
              <a:rPr lang="ro-RO" b="1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	</a:t>
            </a:r>
            <a:r>
              <a:rPr lang="ro-RO" sz="1800" b="1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Probleme de alimentație</a:t>
            </a:r>
          </a:p>
          <a:p>
            <a:r>
              <a:rPr lang="ro-RO" sz="1800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	</a:t>
            </a:r>
            <a:r>
              <a:rPr lang="en-US" sz="1800" spc="-75" dirty="0" err="1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Lipsa</a:t>
            </a:r>
            <a:r>
              <a:rPr lang="en-US" sz="1800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75" dirty="0" err="1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poftei</a:t>
            </a:r>
            <a:r>
              <a:rPr lang="en-US" sz="1800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 de </a:t>
            </a:r>
            <a:r>
              <a:rPr lang="en-US" sz="1800" spc="-75" dirty="0" err="1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mâncare</a:t>
            </a:r>
            <a:r>
              <a:rPr lang="en-US" sz="1800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75" dirty="0" err="1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sau</a:t>
            </a:r>
            <a:r>
              <a:rPr lang="ro-RO" sz="1800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 din contră,</a:t>
            </a:r>
            <a:r>
              <a:rPr lang="en-US" sz="1800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75" dirty="0" err="1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apetit</a:t>
            </a:r>
            <a:r>
              <a:rPr lang="en-US" sz="1800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75" dirty="0" err="1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ridicat</a:t>
            </a:r>
            <a:endParaRPr lang="en-US" sz="1800" spc="-75" dirty="0">
              <a:solidFill>
                <a:schemeClr val="tx1"/>
              </a:solidFill>
              <a:ea typeface="Calibri (MS)"/>
              <a:cs typeface="Calibri (MS)"/>
              <a:sym typeface="Calibri (MS)"/>
            </a:endParaRPr>
          </a:p>
          <a:p>
            <a:endParaRPr lang="ro-RO" b="1" dirty="0">
              <a:solidFill>
                <a:schemeClr val="tx1"/>
              </a:solidFill>
            </a:endParaRPr>
          </a:p>
          <a:p>
            <a:r>
              <a:rPr lang="ro-RO" sz="1800" b="1" spc="-75" dirty="0">
                <a:solidFill>
                  <a:schemeClr val="tx1"/>
                </a:solidFill>
                <a:ea typeface="Calibri (MS)"/>
                <a:cs typeface="Calibri (MS)"/>
                <a:sym typeface="Calibri (MS)"/>
              </a:rPr>
              <a:t>	</a:t>
            </a:r>
            <a:endParaRPr lang="ro-RO" sz="1400" spc="-75" dirty="0">
              <a:solidFill>
                <a:schemeClr val="tx1"/>
              </a:solidFill>
              <a:ea typeface="Calibri (MS)"/>
              <a:cs typeface="Calibri (MS)"/>
              <a:sym typeface="Calibri (MS)"/>
            </a:endParaRPr>
          </a:p>
          <a:p>
            <a:endParaRPr lang="ro-RO" sz="1400" dirty="0">
              <a:solidFill>
                <a:schemeClr val="tx1"/>
              </a:solidFill>
            </a:endParaRPr>
          </a:p>
          <a:p>
            <a:r>
              <a:rPr lang="ro-RO" sz="1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E8E151F-3443-1C8B-44F6-49074F59136C}"/>
              </a:ext>
            </a:extLst>
          </p:cNvPr>
          <p:cNvSpPr/>
          <p:nvPr/>
        </p:nvSpPr>
        <p:spPr>
          <a:xfrm>
            <a:off x="11227001" y="8650890"/>
            <a:ext cx="533400" cy="54830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accent2"/>
                </a:solidFill>
              </a:rPr>
              <a:t>6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57E589-4475-7FA6-F846-366473086FD8}"/>
              </a:ext>
            </a:extLst>
          </p:cNvPr>
          <p:cNvSpPr/>
          <p:nvPr/>
        </p:nvSpPr>
        <p:spPr>
          <a:xfrm>
            <a:off x="8470855" y="458681"/>
            <a:ext cx="9264235" cy="14884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>
                <a:solidFill>
                  <a:schemeClr val="tx1"/>
                </a:solidFill>
              </a:rPr>
              <a:t>Semne ale depresiei postpartum  </a:t>
            </a:r>
          </a:p>
          <a:p>
            <a:pPr algn="ctr"/>
            <a:r>
              <a:rPr lang="ro-RO" sz="3600" b="1" dirty="0">
                <a:solidFill>
                  <a:schemeClr val="tx1"/>
                </a:solidFill>
              </a:rPr>
              <a:t>la care să fii atentă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" name="Lightning Bolt 26">
            <a:extLst>
              <a:ext uri="{FF2B5EF4-FFF2-40B4-BE49-F238E27FC236}">
                <a16:creationId xmlns:a16="http://schemas.microsoft.com/office/drawing/2014/main" id="{D2CF2DE8-FCDB-5ADD-F217-5217C34169C7}"/>
              </a:ext>
            </a:extLst>
          </p:cNvPr>
          <p:cNvSpPr/>
          <p:nvPr/>
        </p:nvSpPr>
        <p:spPr>
          <a:xfrm>
            <a:off x="16614183" y="670400"/>
            <a:ext cx="909814" cy="1272458"/>
          </a:xfrm>
          <a:prstGeom prst="lightningBol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976AA5-86C4-80B2-E48E-56A07CE6BCCD}"/>
              </a:ext>
            </a:extLst>
          </p:cNvPr>
          <p:cNvSpPr txBox="1"/>
          <p:nvPr/>
        </p:nvSpPr>
        <p:spPr>
          <a:xfrm>
            <a:off x="508611" y="5461179"/>
            <a:ext cx="682487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sym typeface="Calibri (MS)"/>
              </a:rPr>
              <a:t>Nu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sym typeface="Calibri (MS)"/>
              </a:rPr>
              <a:t>uita</a:t>
            </a:r>
            <a:r>
              <a:rPr lang="ro-RO" sz="4400" b="1" dirty="0">
                <a:solidFill>
                  <a:schemeClr val="accent2">
                    <a:lumMod val="50000"/>
                  </a:schemeClr>
                </a:solidFill>
                <a:sym typeface="Calibri (MS)"/>
              </a:rPr>
              <a:t>!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sym typeface="Calibri (MS)"/>
              </a:rPr>
              <a:t> </a:t>
            </a:r>
            <a:endParaRPr lang="ro-RO" sz="4400" b="1" dirty="0">
              <a:solidFill>
                <a:schemeClr val="accent2">
                  <a:lumMod val="50000"/>
                </a:schemeClr>
              </a:solidFill>
              <a:sym typeface="Calibri (MS)"/>
            </a:endParaRPr>
          </a:p>
          <a:p>
            <a:r>
              <a:rPr lang="ro-RO" dirty="0">
                <a:sym typeface="Calibri (MS)"/>
              </a:rPr>
              <a:t>A</a:t>
            </a:r>
            <a:r>
              <a:rPr lang="en-US" dirty="0">
                <a:sym typeface="Calibri (MS)"/>
              </a:rPr>
              <a:t> cere </a:t>
            </a:r>
            <a:r>
              <a:rPr lang="en-US" dirty="0" err="1">
                <a:sym typeface="Calibri (MS)"/>
              </a:rPr>
              <a:t>ajutor</a:t>
            </a:r>
            <a:r>
              <a:rPr lang="en-US" dirty="0">
                <a:sym typeface="Calibri (MS)"/>
              </a:rPr>
              <a:t> </a:t>
            </a:r>
            <a:r>
              <a:rPr lang="en-US" dirty="0" err="1">
                <a:sym typeface="Calibri (MS)"/>
              </a:rPr>
              <a:t>este</a:t>
            </a:r>
            <a:r>
              <a:rPr lang="en-US" dirty="0">
                <a:sym typeface="Calibri (MS)"/>
              </a:rPr>
              <a:t> un </a:t>
            </a:r>
            <a:r>
              <a:rPr lang="en-US" dirty="0" err="1">
                <a:sym typeface="Calibri (MS)"/>
              </a:rPr>
              <a:t>semn</a:t>
            </a:r>
            <a:r>
              <a:rPr lang="en-US" dirty="0">
                <a:sym typeface="Calibri (MS)"/>
              </a:rPr>
              <a:t> de </a:t>
            </a:r>
            <a:r>
              <a:rPr lang="en-US" dirty="0" err="1">
                <a:sym typeface="Calibri (MS)"/>
              </a:rPr>
              <a:t>putere</a:t>
            </a:r>
            <a:r>
              <a:rPr lang="en-US" dirty="0">
                <a:sym typeface="Calibri (MS)"/>
              </a:rPr>
              <a:t> </a:t>
            </a:r>
            <a:r>
              <a:rPr lang="en-US" dirty="0" err="1">
                <a:sym typeface="Calibri (MS)"/>
              </a:rPr>
              <a:t>iar</a:t>
            </a:r>
            <a:r>
              <a:rPr lang="en-US" dirty="0">
                <a:sym typeface="Calibri (MS)"/>
              </a:rPr>
              <a:t>, cu </a:t>
            </a:r>
            <a:r>
              <a:rPr lang="en-US" dirty="0" err="1">
                <a:sym typeface="Calibri (MS)"/>
              </a:rPr>
              <a:t>îndrumarea</a:t>
            </a:r>
            <a:r>
              <a:rPr lang="en-US" dirty="0">
                <a:sym typeface="Calibri (MS)"/>
              </a:rPr>
              <a:t> </a:t>
            </a:r>
            <a:r>
              <a:rPr lang="en-US" dirty="0" err="1">
                <a:sym typeface="Calibri (MS)"/>
              </a:rPr>
              <a:t>și</a:t>
            </a:r>
            <a:r>
              <a:rPr lang="en-US" dirty="0">
                <a:sym typeface="Calibri (MS)"/>
              </a:rPr>
              <a:t> </a:t>
            </a:r>
            <a:r>
              <a:rPr lang="en-US" dirty="0" err="1">
                <a:sym typeface="Calibri (MS)"/>
              </a:rPr>
              <a:t>tratamentul</a:t>
            </a:r>
            <a:r>
              <a:rPr lang="en-US" dirty="0">
                <a:sym typeface="Calibri (MS)"/>
              </a:rPr>
              <a:t> </a:t>
            </a:r>
            <a:r>
              <a:rPr lang="en-US" dirty="0" err="1">
                <a:sym typeface="Calibri (MS)"/>
              </a:rPr>
              <a:t>potrivit</a:t>
            </a:r>
            <a:r>
              <a:rPr lang="en-US" dirty="0">
                <a:sym typeface="Calibri (MS)"/>
              </a:rPr>
              <a:t>, </a:t>
            </a:r>
            <a:r>
              <a:rPr lang="ro-RO" dirty="0">
                <a:sym typeface="Calibri (MS)"/>
              </a:rPr>
              <a:t>îți</a:t>
            </a:r>
            <a:r>
              <a:rPr lang="en-US" dirty="0">
                <a:sym typeface="Calibri (MS)"/>
              </a:rPr>
              <a:t> p</a:t>
            </a:r>
            <a:r>
              <a:rPr lang="ro-RO" dirty="0">
                <a:sym typeface="Calibri (MS)"/>
              </a:rPr>
              <a:t>o</a:t>
            </a:r>
            <a:r>
              <a:rPr lang="en-US" dirty="0" err="1">
                <a:sym typeface="Calibri (MS)"/>
              </a:rPr>
              <a:t>ți</a:t>
            </a:r>
            <a:r>
              <a:rPr lang="en-US" dirty="0">
                <a:sym typeface="Calibri (MS)"/>
              </a:rPr>
              <a:t> </a:t>
            </a:r>
            <a:r>
              <a:rPr lang="en-US" dirty="0" err="1">
                <a:sym typeface="Calibri (MS)"/>
              </a:rPr>
              <a:t>îmbunătăți</a:t>
            </a:r>
            <a:r>
              <a:rPr lang="en-US" dirty="0">
                <a:sym typeface="Calibri (MS)"/>
              </a:rPr>
              <a:t> </a:t>
            </a:r>
            <a:r>
              <a:rPr lang="en-US" dirty="0" err="1">
                <a:sym typeface="Calibri (MS)"/>
              </a:rPr>
              <a:t>starea</a:t>
            </a:r>
            <a:r>
              <a:rPr lang="en-US" dirty="0">
                <a:sym typeface="Calibri (MS)"/>
              </a:rPr>
              <a:t> de bine, </a:t>
            </a:r>
            <a:r>
              <a:rPr lang="en-US" dirty="0" err="1">
                <a:sym typeface="Calibri (MS)"/>
              </a:rPr>
              <a:t>indiferent</a:t>
            </a:r>
            <a:r>
              <a:rPr lang="en-US" dirty="0">
                <a:sym typeface="Calibri (MS)"/>
              </a:rPr>
              <a:t> de </a:t>
            </a:r>
            <a:r>
              <a:rPr lang="en-US" dirty="0" err="1">
                <a:sym typeface="Calibri (MS)"/>
              </a:rPr>
              <a:t>provocările</a:t>
            </a:r>
            <a:r>
              <a:rPr lang="en-US" dirty="0">
                <a:sym typeface="Calibri (MS)"/>
              </a:rPr>
              <a:t> </a:t>
            </a:r>
            <a:r>
              <a:rPr lang="en-US" dirty="0" err="1">
                <a:sym typeface="Calibri (MS)"/>
              </a:rPr>
              <a:t>existente</a:t>
            </a:r>
            <a:r>
              <a:rPr lang="ro-RO" dirty="0">
                <a:sym typeface="Calibri (MS)"/>
              </a:rPr>
              <a:t>!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3BA73A-B362-5C92-302E-ED2288BA8E23}"/>
              </a:ext>
            </a:extLst>
          </p:cNvPr>
          <p:cNvSpPr txBox="1"/>
          <p:nvPr/>
        </p:nvSpPr>
        <p:spPr>
          <a:xfrm>
            <a:off x="546729" y="2398865"/>
            <a:ext cx="622039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400" b="1" dirty="0">
                <a:solidFill>
                  <a:schemeClr val="accent2">
                    <a:lumMod val="50000"/>
                  </a:schemeClr>
                </a:solidFill>
                <a:sym typeface="Calibri (MS)"/>
              </a:rPr>
              <a:t>Ai grijă!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sym typeface="Calibri (MS)"/>
              </a:rPr>
              <a:t> </a:t>
            </a:r>
            <a:endParaRPr lang="ro-RO" sz="4400" b="1" dirty="0">
              <a:solidFill>
                <a:schemeClr val="accent2">
                  <a:lumMod val="50000"/>
                </a:schemeClr>
              </a:solidFill>
              <a:sym typeface="Calibri (MS)"/>
            </a:endParaRPr>
          </a:p>
          <a:p>
            <a:r>
              <a:rPr lang="ro-RO" sz="2800" dirty="0">
                <a:solidFill>
                  <a:schemeClr val="accent2"/>
                </a:solidFill>
              </a:rPr>
              <a:t>Cu cât vorbești mai devreme cu cineva despre gândurile și sentimentele tale – un prieten, o rudă, un medic sau o moașă</a:t>
            </a:r>
            <a:r>
              <a:rPr lang="en-US" sz="2800" dirty="0">
                <a:solidFill>
                  <a:schemeClr val="accent2"/>
                </a:solidFill>
              </a:rPr>
              <a:t>,</a:t>
            </a:r>
            <a:r>
              <a:rPr lang="ro-RO" sz="2800" dirty="0">
                <a:solidFill>
                  <a:schemeClr val="accent2"/>
                </a:solidFill>
              </a:rPr>
              <a:t> cu atât mai repede poți obține ajutorul de care ai nevoie. 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TextBox 3">
            <a:extLst>
              <a:ext uri="{FF2B5EF4-FFF2-40B4-BE49-F238E27FC236}">
                <a16:creationId xmlns:a16="http://schemas.microsoft.com/office/drawing/2014/main" id="{5C9EC240-A3FE-D8BD-3877-F4D5C8D45A65}"/>
              </a:ext>
            </a:extLst>
          </p:cNvPr>
          <p:cNvSpPr txBox="1"/>
          <p:nvPr/>
        </p:nvSpPr>
        <p:spPr>
          <a:xfrm>
            <a:off x="340143" y="123293"/>
            <a:ext cx="7439604" cy="133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8"/>
              </a:lnSpc>
              <a:spcBef>
                <a:spcPct val="0"/>
              </a:spcBef>
            </a:pPr>
            <a:r>
              <a:rPr lang="en-US" sz="3600" spc="-89" dirty="0">
                <a:solidFill>
                  <a:schemeClr val="accent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SĂPTĂMÂNA CONȘTIENTIZĂRII</a:t>
            </a:r>
          </a:p>
          <a:p>
            <a:pPr algn="ctr">
              <a:lnSpc>
                <a:spcPts val="5418"/>
              </a:lnSpc>
              <a:spcBef>
                <a:spcPct val="0"/>
              </a:spcBef>
            </a:pPr>
            <a:r>
              <a:rPr lang="en-US" sz="3600" spc="-89" dirty="0">
                <a:solidFill>
                  <a:schemeClr val="accent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DEPRESIEI POSTPARTUM</a:t>
            </a:r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D734E241-E708-611F-13C2-1D9C1522F536}"/>
              </a:ext>
            </a:extLst>
          </p:cNvPr>
          <p:cNvSpPr txBox="1"/>
          <p:nvPr/>
        </p:nvSpPr>
        <p:spPr>
          <a:xfrm>
            <a:off x="4268816" y="9406863"/>
            <a:ext cx="1090218" cy="41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100" dirty="0" err="1">
                <a:latin typeface="Merriweather"/>
                <a:ea typeface="Merriweather"/>
                <a:cs typeface="Merriweather"/>
                <a:sym typeface="Merriweather"/>
              </a:rPr>
              <a:t>Ministerul</a:t>
            </a:r>
            <a:r>
              <a:rPr lang="en-US" sz="11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algn="ctr">
              <a:lnSpc>
                <a:spcPts val="1730"/>
              </a:lnSpc>
            </a:pPr>
            <a:r>
              <a:rPr lang="en-US" sz="1100" dirty="0" err="1">
                <a:latin typeface="Merriweather"/>
                <a:ea typeface="Merriweather"/>
                <a:cs typeface="Merriweather"/>
                <a:sym typeface="Merriweather"/>
              </a:rPr>
              <a:t>Sănătății</a:t>
            </a:r>
            <a:endParaRPr lang="en-US" sz="11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id="{2AA696A5-04B4-841F-5617-B7AFFBB7A33B}"/>
              </a:ext>
            </a:extLst>
          </p:cNvPr>
          <p:cNvSpPr txBox="1"/>
          <p:nvPr/>
        </p:nvSpPr>
        <p:spPr>
          <a:xfrm>
            <a:off x="298513" y="1769185"/>
            <a:ext cx="7439604" cy="446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  <a:spcBef>
                <a:spcPct val="0"/>
              </a:spcBef>
            </a:pPr>
            <a:r>
              <a:rPr lang="en-US" sz="2670" spc="-61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25 SEPTEMBRIE - 1 OCTOMBRIE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F7A203B-8160-2558-D8F9-5CF4FF9B72E6}"/>
              </a:ext>
            </a:extLst>
          </p:cNvPr>
          <p:cNvSpPr/>
          <p:nvPr/>
        </p:nvSpPr>
        <p:spPr>
          <a:xfrm>
            <a:off x="8264439" y="8228525"/>
            <a:ext cx="2550630" cy="1649002"/>
          </a:xfrm>
          <a:prstGeom prst="ellipse">
            <a:avLst/>
          </a:prstGeom>
          <a:solidFill>
            <a:srgbClr val="FAF0F0"/>
          </a:solidFill>
          <a:ln>
            <a:solidFill>
              <a:srgbClr val="FAF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79BBA366-6E33-B1B8-595A-221121BBABAC}"/>
              </a:ext>
            </a:extLst>
          </p:cNvPr>
          <p:cNvSpPr/>
          <p:nvPr/>
        </p:nvSpPr>
        <p:spPr>
          <a:xfrm>
            <a:off x="4422379" y="8589621"/>
            <a:ext cx="854349" cy="758015"/>
          </a:xfrm>
          <a:custGeom>
            <a:avLst/>
            <a:gdLst/>
            <a:ahLst/>
            <a:cxnLst/>
            <a:rect l="l" t="t" r="r" b="b"/>
            <a:pathLst>
              <a:path w="968941" h="963997">
                <a:moveTo>
                  <a:pt x="0" y="0"/>
                </a:moveTo>
                <a:lnTo>
                  <a:pt x="968941" y="0"/>
                </a:lnTo>
                <a:lnTo>
                  <a:pt x="968941" y="963998"/>
                </a:lnTo>
                <a:lnTo>
                  <a:pt x="0" y="9639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A201FEF-7A1A-CEF0-8D7E-FCE911E67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39" y="7503231"/>
            <a:ext cx="2783770" cy="2783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E0DC9-0CE8-9776-10C1-B0F91184BE40}"/>
              </a:ext>
            </a:extLst>
          </p:cNvPr>
          <p:cNvSpPr txBox="1"/>
          <p:nvPr/>
        </p:nvSpPr>
        <p:spPr>
          <a:xfrm>
            <a:off x="222194" y="8799110"/>
            <a:ext cx="404662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Material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realizat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în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cadrul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subprogramului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evaluare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și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promovare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a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sănătății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și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educație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pentru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sănătate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al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Ministerului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Sănătății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–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pentru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distribuție</a:t>
            </a:r>
            <a:r>
              <a:rPr lang="en-US" sz="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gratuită</a:t>
            </a:r>
            <a:endParaRPr lang="en-US" sz="9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59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288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Merriweather</vt:lpstr>
      <vt:lpstr>Arial</vt:lpstr>
      <vt:lpstr>Calibri (MS)</vt:lpstr>
      <vt:lpstr>Calibri</vt:lpstr>
      <vt:lpstr>Calibri (MS)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SĂPTĂMÂNA CONȘTIENTIZĂRII DEPRESIEI POSTPARTUM</dc:title>
  <dc:creator>eugenia.bratu</dc:creator>
  <cp:lastModifiedBy>Eugenia Bratu</cp:lastModifiedBy>
  <cp:revision>8</cp:revision>
  <dcterms:created xsi:type="dcterms:W3CDTF">2006-08-16T00:00:00Z</dcterms:created>
  <dcterms:modified xsi:type="dcterms:W3CDTF">2024-09-24T08:08:37Z</dcterms:modified>
  <dc:identifier>DAGQcOJqxEU</dc:identifier>
</cp:coreProperties>
</file>